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1"/>
    <p:sldMasterId id="2147483661" r:id="rId2"/>
    <p:sldMasterId id="2147483673" r:id="rId3"/>
  </p:sldMasterIdLst>
  <p:notesMasterIdLst>
    <p:notesMasterId r:id="rId40"/>
  </p:notesMasterIdLst>
  <p:handoutMasterIdLst>
    <p:handoutMasterId r:id="rId41"/>
  </p:handoutMasterIdLst>
  <p:sldIdLst>
    <p:sldId id="256" r:id="rId4"/>
    <p:sldId id="362" r:id="rId5"/>
    <p:sldId id="365" r:id="rId6"/>
    <p:sldId id="364" r:id="rId7"/>
    <p:sldId id="366" r:id="rId8"/>
    <p:sldId id="357" r:id="rId9"/>
    <p:sldId id="355" r:id="rId10"/>
    <p:sldId id="356" r:id="rId11"/>
    <p:sldId id="369" r:id="rId12"/>
    <p:sldId id="370" r:id="rId13"/>
    <p:sldId id="371" r:id="rId14"/>
    <p:sldId id="372" r:id="rId15"/>
    <p:sldId id="373" r:id="rId16"/>
    <p:sldId id="374" r:id="rId17"/>
    <p:sldId id="346" r:id="rId18"/>
    <p:sldId id="347" r:id="rId19"/>
    <p:sldId id="375" r:id="rId20"/>
    <p:sldId id="376" r:id="rId21"/>
    <p:sldId id="382" r:id="rId22"/>
    <p:sldId id="377" r:id="rId23"/>
    <p:sldId id="378" r:id="rId24"/>
    <p:sldId id="379" r:id="rId25"/>
    <p:sldId id="390" r:id="rId26"/>
    <p:sldId id="383" r:id="rId27"/>
    <p:sldId id="384" r:id="rId28"/>
    <p:sldId id="385" r:id="rId29"/>
    <p:sldId id="386" r:id="rId30"/>
    <p:sldId id="387" r:id="rId31"/>
    <p:sldId id="388" r:id="rId32"/>
    <p:sldId id="389" r:id="rId33"/>
    <p:sldId id="391" r:id="rId34"/>
    <p:sldId id="392" r:id="rId35"/>
    <p:sldId id="394" r:id="rId36"/>
    <p:sldId id="395" r:id="rId37"/>
    <p:sldId id="396" r:id="rId38"/>
    <p:sldId id="338" r:id="rId39"/>
  </p:sldIdLst>
  <p:sldSz cx="9144000" cy="6858000" type="screen4x3"/>
  <p:notesSz cx="6792913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75CDA0C8-5937-4B92-92C7-935FC221E88A}">
          <p14:sldIdLst>
            <p14:sldId id="256"/>
            <p14:sldId id="362"/>
            <p14:sldId id="365"/>
            <p14:sldId id="364"/>
            <p14:sldId id="366"/>
            <p14:sldId id="357"/>
            <p14:sldId id="355"/>
            <p14:sldId id="356"/>
            <p14:sldId id="369"/>
            <p14:sldId id="370"/>
            <p14:sldId id="371"/>
            <p14:sldId id="372"/>
            <p14:sldId id="373"/>
            <p14:sldId id="374"/>
            <p14:sldId id="346"/>
            <p14:sldId id="347"/>
            <p14:sldId id="375"/>
            <p14:sldId id="376"/>
            <p14:sldId id="382"/>
            <p14:sldId id="377"/>
            <p14:sldId id="378"/>
            <p14:sldId id="379"/>
            <p14:sldId id="390"/>
            <p14:sldId id="383"/>
            <p14:sldId id="384"/>
            <p14:sldId id="385"/>
            <p14:sldId id="386"/>
            <p14:sldId id="387"/>
            <p14:sldId id="388"/>
            <p14:sldId id="389"/>
            <p14:sldId id="391"/>
            <p14:sldId id="392"/>
            <p14:sldId id="394"/>
            <p14:sldId id="395"/>
            <p14:sldId id="396"/>
            <p14:sldId id="33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808000"/>
    <a:srgbClr val="C3D755"/>
    <a:srgbClr val="A64337"/>
    <a:srgbClr val="B0CB1F"/>
    <a:srgbClr val="918D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Stil teme 2 - Isticanj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Svijetli stil 1 - Isticanj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vijetli stil 2 - Isticanj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Svijetli stil 3 - Isticanj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4"/>
    <p:restoredTop sz="76087" autoAdjust="0"/>
  </p:normalViewPr>
  <p:slideViewPr>
    <p:cSldViewPr snapToGrid="0" snapToObjects="1">
      <p:cViewPr varScale="1">
        <p:scale>
          <a:sx n="87" d="100"/>
          <a:sy n="87" d="100"/>
        </p:scale>
        <p:origin x="2220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presProps" Target="pres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0" Type="http://schemas.openxmlformats.org/officeDocument/2006/relationships/slide" Target="slides/slide17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336" cy="496809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6991" y="0"/>
            <a:ext cx="2944336" cy="496809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9D20D1B3-4B52-4578-A9DE-4F3C3B007CA2}" type="datetimeFigureOut">
              <a:rPr lang="hr-HR" smtClean="0"/>
              <a:t>8.2.2019.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241"/>
            <a:ext cx="2944336" cy="496809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6991" y="9428241"/>
            <a:ext cx="2944336" cy="496809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3DE902FD-C39B-4D01-9FF5-52FD78355E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89636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336" cy="496809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46991" y="0"/>
            <a:ext cx="2944336" cy="496809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E2860A69-FC89-436C-BDF2-01BA220D76CC}" type="datetimeFigureOut">
              <a:rPr lang="hr-HR" smtClean="0"/>
              <a:t>8.2.2019.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5637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3" tIns="45702" rIns="91403" bIns="45702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8974" y="4776024"/>
            <a:ext cx="5434965" cy="3907800"/>
          </a:xfrm>
          <a:prstGeom prst="rect">
            <a:avLst/>
          </a:prstGeom>
        </p:spPr>
        <p:txBody>
          <a:bodyPr vert="horz" lIns="91403" tIns="45702" rIns="91403" bIns="45702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428241"/>
            <a:ext cx="2944336" cy="496809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46991" y="9428241"/>
            <a:ext cx="2944336" cy="496809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CF8C265B-8C2F-4B30-A8EF-A07D52B56A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1687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C265B-8C2F-4B30-A8EF-A07D52B56A0F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9196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Za proizvođačke organizacije koje su priznate u vremenskom razdoblju kraćem od godine dana prije objave natječaja iznos prve rate javne potpore izračunava se na temelju prosječne godišnje vrijednosti utržene proizvodnje članova proizvođačke organizacije tri godine prije ulaska u proizvođačku organizaciju u skladu s datumom priznavanja proizvođačke organizacije.</a:t>
            </a:r>
          </a:p>
          <a:p>
            <a:r>
              <a:rPr lang="hr-HR" dirty="0"/>
              <a:t>Za proizvođačke organizacije koje su priznate u vremenskom razdoblju dužem od godine dana prije objave natječaja iznos prve rate javne potpore izračunava se na temelju vrijednosti utržene proizvodnje proizvođačke organizacije tijekom godine dana prije objave </a:t>
            </a:r>
            <a:r>
              <a:rPr lang="hr-HR" dirty="0" err="1"/>
              <a:t>natječaja.Iznimka</a:t>
            </a:r>
            <a:r>
              <a:rPr lang="hr-HR" dirty="0"/>
              <a:t>: proizvođačke organizacije u sektoru mlijeka i mliječnih proizvoda - utržena vrijednost može se računati i temeljem vrijednosti utržene proizvodnje svakog pojedinog člana proizvođačke organizacije.</a:t>
            </a:r>
          </a:p>
          <a:p>
            <a:endParaRPr lang="hr-HR" dirty="0"/>
          </a:p>
          <a:p>
            <a:r>
              <a:rPr lang="hr-HR" dirty="0"/>
              <a:t>Preračun eura u kune obavlja se prema zadnjem tečaju koji je Europska središnja banka odredila prije 1. siječnja godine u kojoj se donosi Odluka o rezultatu administrativne kontrole zahtjeva za potporu. </a:t>
            </a:r>
          </a:p>
          <a:p>
            <a:r>
              <a:rPr lang="hr-HR" dirty="0"/>
              <a:t>Potpora po korisniku će se obračunati u trenutku donošenja Odluke o rezultatu administrativne kontrole zahtjeva za potporu. 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C265B-8C2F-4B30-A8EF-A07D52B56A0F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05312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C265B-8C2F-4B30-A8EF-A07D52B56A0F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01584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hr-HR" dirty="0"/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C265B-8C2F-4B30-A8EF-A07D52B56A0F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73516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hr-HR" dirty="0"/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C265B-8C2F-4B30-A8EF-A07D52B56A0F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92657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C265B-8C2F-4B30-A8EF-A07D52B56A0F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14607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C265B-8C2F-4B30-A8EF-A07D52B56A0F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42737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hr-HR" dirty="0"/>
              <a:t>* U slučaju da su partneri u projektu suradnje iz država članica EU i iz trećih država, bodovi se dodjeljuju samo za jedan kriterij i to za onaj kriterij koji je povoljniji za korisnika.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dirty="0"/>
              <a:t>** U slučaju da je bilo koji od odabranih LAG-ova nositelj projekta/glavni partner u planiranom projektu suradnje, svaki odabrani LAG koji podnosi Zahtjev za potporu ostvaruje 20 bodova.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C265B-8C2F-4B30-A8EF-A07D52B56A0F}" type="slidenum">
              <a:rPr lang="hr-HR" smtClean="0"/>
              <a:t>23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842604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C265B-8C2F-4B30-A8EF-A07D52B56A0F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86018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hr-HR" dirty="0"/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C265B-8C2F-4B30-A8EF-A07D52B56A0F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81916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hr-HR" dirty="0"/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C265B-8C2F-4B30-A8EF-A07D52B56A0F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9575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/>
              <a:t>Sufinanciranjem troškova za provođenje aktivnosti predviđenih Planom informiranja i promoviranja poboljšati svijesti potrošača o postojanju i specifikaciji proizvoda proizvedenih u okviru sustava zaštićenih oznaka izvornosti (ZOI) i zaštićenih oznaka zemljopisnog podrijetla (ZOZP) te sustava zajamčeno tradicionalnog specijaliteta (ZTS), kao i u sustavu ekološke proizvodnje a time i njihovu potražnju i značaj za povećanje konkurentnosti poljoprivrednih proizvođača.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C265B-8C2F-4B30-A8EF-A07D52B56A0F}" type="slidenum">
              <a:rPr lang="hr-HR" smtClean="0">
                <a:solidFill>
                  <a:prstClr val="black"/>
                </a:solidFill>
              </a:rPr>
              <a:pPr/>
              <a:t>2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0637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C265B-8C2F-4B30-A8EF-A07D52B56A0F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72078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C265B-8C2F-4B30-A8EF-A07D52B56A0F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89736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* U slučaju da su partneri u projektu suradnje iz država članica EU i iz trećih država, bodovi se dodjeljuju samo za jedan kriterij i to za onaj kriterij koji je povoljniji za korisnika.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C265B-8C2F-4B30-A8EF-A07D52B56A0F}" type="slidenum">
              <a:rPr lang="hr-HR" smtClean="0"/>
              <a:t>30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23646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C265B-8C2F-4B30-A8EF-A07D52B56A0F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74968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hr-HR" dirty="0"/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C265B-8C2F-4B30-A8EF-A07D52B56A0F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48440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C265B-8C2F-4B30-A8EF-A07D52B56A0F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17628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C265B-8C2F-4B30-A8EF-A07D52B56A0F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6905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C265B-8C2F-4B30-A8EF-A07D52B56A0F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578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C265B-8C2F-4B30-A8EF-A07D52B56A0F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7605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*Korisnik može ostvariti bodove samo jedan od kriterija 1. ili 2. ovisno radi li se o sustavu kvalitete ili ekološke proizvodnje</a:t>
            </a:r>
          </a:p>
          <a:p>
            <a:r>
              <a:rPr lang="hr-HR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**ZOI- Zaštićena oznaka izvornosti, ZOZP- Zaštićena oznaka zemljopisnog podrijetla, ZTS- Zajamčeno tradicionalni specijalitet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C265B-8C2F-4B30-A8EF-A07D52B56A0F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96892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C265B-8C2F-4B30-A8EF-A07D52B56A0F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9379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C265B-8C2F-4B30-A8EF-A07D52B56A0F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9196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hr-HR" dirty="0"/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C265B-8C2F-4B30-A8EF-A07D52B56A0F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73423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C265B-8C2F-4B30-A8EF-A07D52B56A0F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8737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3D75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670300"/>
            <a:ext cx="9144000" cy="3187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2800"/>
            <a:ext cx="3540760" cy="2197738"/>
          </a:xfrm>
          <a:noFill/>
        </p:spPr>
        <p:txBody>
          <a:bodyPr anchor="t" anchorCtr="0">
            <a:normAutofit/>
          </a:bodyPr>
          <a:lstStyle>
            <a:lvl1pPr algn="l">
              <a:defRPr sz="2600" b="0" i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4077" y="3359786"/>
            <a:ext cx="6400800" cy="616320"/>
          </a:xfrm>
        </p:spPr>
        <p:txBody>
          <a:bodyPr>
            <a:normAutofit/>
          </a:bodyPr>
          <a:lstStyle>
            <a:lvl1pPr marL="0" indent="0" algn="l">
              <a:buNone/>
              <a:defRPr sz="1900" b="0" i="0">
                <a:solidFill>
                  <a:schemeClr val="tx1">
                    <a:tint val="75000"/>
                  </a:schemeClr>
                </a:solidFill>
                <a:latin typeface="Tahoma" charset="0"/>
                <a:ea typeface="Tahoma" charset="0"/>
                <a:cs typeface="Tahom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922" y="6151573"/>
            <a:ext cx="1471789" cy="40618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8174" y="5824728"/>
            <a:ext cx="1634386" cy="81719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22" y="6151573"/>
            <a:ext cx="575594" cy="384057"/>
          </a:xfrm>
          <a:prstGeom prst="rect">
            <a:avLst/>
          </a:prstGeom>
        </p:spPr>
      </p:pic>
      <p:sp>
        <p:nvSpPr>
          <p:cNvPr id="9" name="Pravokutnik 8"/>
          <p:cNvSpPr/>
          <p:nvPr userDrawn="1"/>
        </p:nvSpPr>
        <p:spPr>
          <a:xfrm>
            <a:off x="8426300" y="5495826"/>
            <a:ext cx="707010" cy="476053"/>
          </a:xfrm>
          <a:prstGeom prst="rect">
            <a:avLst/>
          </a:prstGeom>
          <a:solidFill>
            <a:srgbClr val="A6433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M 3</a:t>
            </a:r>
          </a:p>
        </p:txBody>
      </p:sp>
    </p:spTree>
    <p:extLst>
      <p:ext uri="{BB962C8B-B14F-4D97-AF65-F5344CB8AC3E}">
        <p14:creationId xmlns:p14="http://schemas.microsoft.com/office/powerpoint/2010/main" val="3884492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DD4D28-5D0E-3842-92B4-92AF8C412F5E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B098-CD86-9B4B-B2E1-EFE7D539C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626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DD4D28-5D0E-3842-92B4-92AF8C412F5E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B098-CD86-9B4B-B2E1-EFE7D539C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234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541"/>
            <a:ext cx="8229600" cy="4525963"/>
          </a:xfrm>
        </p:spPr>
        <p:txBody>
          <a:bodyPr/>
          <a:lstStyle>
            <a:lvl1pPr marL="342900" indent="-342900">
              <a:buClr>
                <a:srgbClr val="B0CB1F"/>
              </a:buClr>
              <a:buFont typeface="Wingdings" charset="2"/>
              <a:buChar char="§"/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DA4E85-4A72-4923-A61E-F15B41767126}" type="datetimeFigureOut">
              <a:rPr lang="hr-HR" smtClean="0"/>
              <a:t>8.2.2019.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8" name="Pravokutnik 7"/>
          <p:cNvSpPr/>
          <p:nvPr userDrawn="1"/>
        </p:nvSpPr>
        <p:spPr>
          <a:xfrm>
            <a:off x="8532440" y="5573504"/>
            <a:ext cx="592706" cy="398375"/>
          </a:xfrm>
          <a:prstGeom prst="rect">
            <a:avLst/>
          </a:prstGeom>
          <a:solidFill>
            <a:srgbClr val="A6433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M 3</a:t>
            </a:r>
          </a:p>
        </p:txBody>
      </p:sp>
    </p:spTree>
    <p:extLst>
      <p:ext uri="{BB962C8B-B14F-4D97-AF65-F5344CB8AC3E}">
        <p14:creationId xmlns:p14="http://schemas.microsoft.com/office/powerpoint/2010/main" val="17172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3D75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670300"/>
            <a:ext cx="9144000" cy="3187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2800"/>
            <a:ext cx="3540760" cy="2197738"/>
          </a:xfrm>
          <a:noFill/>
        </p:spPr>
        <p:txBody>
          <a:bodyPr anchor="t" anchorCtr="0">
            <a:normAutofit/>
          </a:bodyPr>
          <a:lstStyle>
            <a:lvl1pPr algn="l">
              <a:defRPr sz="2600" b="0" i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4077" y="3359786"/>
            <a:ext cx="6400800" cy="616320"/>
          </a:xfrm>
        </p:spPr>
        <p:txBody>
          <a:bodyPr>
            <a:normAutofit/>
          </a:bodyPr>
          <a:lstStyle>
            <a:lvl1pPr marL="0" indent="0" algn="l">
              <a:buNone/>
              <a:defRPr sz="1900" b="0" i="0">
                <a:solidFill>
                  <a:schemeClr val="tx1">
                    <a:tint val="75000"/>
                  </a:schemeClr>
                </a:solidFill>
                <a:latin typeface="Tahoma" charset="0"/>
                <a:ea typeface="Tahoma" charset="0"/>
                <a:cs typeface="Tahom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922" y="6151573"/>
            <a:ext cx="1471789" cy="40618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8174" y="5824728"/>
            <a:ext cx="1634386" cy="81719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22" y="6151573"/>
            <a:ext cx="575594" cy="384057"/>
          </a:xfrm>
          <a:prstGeom prst="rect">
            <a:avLst/>
          </a:prstGeom>
        </p:spPr>
      </p:pic>
      <p:sp>
        <p:nvSpPr>
          <p:cNvPr id="9" name="Pravokutnik 8"/>
          <p:cNvSpPr/>
          <p:nvPr userDrawn="1"/>
        </p:nvSpPr>
        <p:spPr>
          <a:xfrm>
            <a:off x="8418136" y="5495826"/>
            <a:ext cx="707010" cy="476053"/>
          </a:xfrm>
          <a:prstGeom prst="rect">
            <a:avLst/>
          </a:prstGeom>
          <a:solidFill>
            <a:srgbClr val="5D839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M 9</a:t>
            </a:r>
          </a:p>
        </p:txBody>
      </p:sp>
    </p:spTree>
    <p:extLst>
      <p:ext uri="{BB962C8B-B14F-4D97-AF65-F5344CB8AC3E}">
        <p14:creationId xmlns:p14="http://schemas.microsoft.com/office/powerpoint/2010/main" val="3476406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541"/>
            <a:ext cx="8229600" cy="4525963"/>
          </a:xfrm>
        </p:spPr>
        <p:txBody>
          <a:bodyPr/>
          <a:lstStyle>
            <a:lvl1pPr marL="342900" indent="-342900">
              <a:buClr>
                <a:srgbClr val="B0CB1F"/>
              </a:buClr>
              <a:buFont typeface="Wingdings" charset="2"/>
              <a:buChar char="§"/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DD4D28-5D0E-3842-92B4-92AF8C412F5E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ravokutnik 5"/>
          <p:cNvSpPr/>
          <p:nvPr userDrawn="1"/>
        </p:nvSpPr>
        <p:spPr>
          <a:xfrm>
            <a:off x="8532440" y="5589240"/>
            <a:ext cx="592706" cy="382639"/>
          </a:xfrm>
          <a:prstGeom prst="rect">
            <a:avLst/>
          </a:prstGeom>
          <a:solidFill>
            <a:srgbClr val="5D839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M 9</a:t>
            </a:r>
          </a:p>
        </p:txBody>
      </p:sp>
    </p:spTree>
    <p:extLst>
      <p:ext uri="{BB962C8B-B14F-4D97-AF65-F5344CB8AC3E}">
        <p14:creationId xmlns:p14="http://schemas.microsoft.com/office/powerpoint/2010/main" val="42777812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DD4D28-5D0E-3842-92B4-92AF8C412F5E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B098-CD86-9B4B-B2E1-EFE7D539C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03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DD4D28-5D0E-3842-92B4-92AF8C412F5E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B098-CD86-9B4B-B2E1-EFE7D539C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052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DD4D28-5D0E-3842-92B4-92AF8C412F5E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B098-CD86-9B4B-B2E1-EFE7D539C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05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DD4D28-5D0E-3842-92B4-92AF8C412F5E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B098-CD86-9B4B-B2E1-EFE7D539C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283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DD4D28-5D0E-3842-92B4-92AF8C412F5E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B098-CD86-9B4B-B2E1-EFE7D539C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4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541"/>
            <a:ext cx="8229600" cy="4525963"/>
          </a:xfrm>
        </p:spPr>
        <p:txBody>
          <a:bodyPr/>
          <a:lstStyle>
            <a:lvl1pPr marL="342900" indent="-342900">
              <a:buClr>
                <a:srgbClr val="B0CB1F"/>
              </a:buClr>
              <a:buFont typeface="Wingdings" charset="2"/>
              <a:buChar char="§"/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DD4D28-5D0E-3842-92B4-92AF8C412F5E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ravokutnik 5"/>
          <p:cNvSpPr/>
          <p:nvPr userDrawn="1"/>
        </p:nvSpPr>
        <p:spPr>
          <a:xfrm>
            <a:off x="8532440" y="5589240"/>
            <a:ext cx="592706" cy="382639"/>
          </a:xfrm>
          <a:prstGeom prst="rect">
            <a:avLst/>
          </a:prstGeom>
          <a:solidFill>
            <a:srgbClr val="A6433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M 3</a:t>
            </a:r>
          </a:p>
        </p:txBody>
      </p:sp>
    </p:spTree>
    <p:extLst>
      <p:ext uri="{BB962C8B-B14F-4D97-AF65-F5344CB8AC3E}">
        <p14:creationId xmlns:p14="http://schemas.microsoft.com/office/powerpoint/2010/main" val="9289799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DD4D28-5D0E-3842-92B4-92AF8C412F5E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B098-CD86-9B4B-B2E1-EFE7D539C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7028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DD4D28-5D0E-3842-92B4-92AF8C412F5E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B098-CD86-9B4B-B2E1-EFE7D539C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5356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DD4D28-5D0E-3842-92B4-92AF8C412F5E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B098-CD86-9B4B-B2E1-EFE7D539C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06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DD4D28-5D0E-3842-92B4-92AF8C412F5E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B098-CD86-9B4B-B2E1-EFE7D539C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89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3D75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670300"/>
            <a:ext cx="9144000" cy="3187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2800"/>
            <a:ext cx="3540760" cy="2197738"/>
          </a:xfrm>
          <a:noFill/>
        </p:spPr>
        <p:txBody>
          <a:bodyPr anchor="t" anchorCtr="0">
            <a:normAutofit/>
          </a:bodyPr>
          <a:lstStyle>
            <a:lvl1pPr algn="l">
              <a:defRPr sz="2600" b="0" i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4077" y="3359786"/>
            <a:ext cx="6400800" cy="616320"/>
          </a:xfrm>
        </p:spPr>
        <p:txBody>
          <a:bodyPr>
            <a:normAutofit/>
          </a:bodyPr>
          <a:lstStyle>
            <a:lvl1pPr marL="0" indent="0" algn="l">
              <a:buNone/>
              <a:defRPr sz="1900" b="0" i="0">
                <a:solidFill>
                  <a:schemeClr val="tx1">
                    <a:tint val="75000"/>
                  </a:schemeClr>
                </a:solidFill>
                <a:latin typeface="Tahoma" charset="0"/>
                <a:ea typeface="Tahoma" charset="0"/>
                <a:cs typeface="Tahom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922" y="6151573"/>
            <a:ext cx="1471789" cy="40618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8174" y="5824728"/>
            <a:ext cx="1634386" cy="81719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22" y="6151573"/>
            <a:ext cx="575594" cy="384057"/>
          </a:xfrm>
          <a:prstGeom prst="rect">
            <a:avLst/>
          </a:prstGeom>
        </p:spPr>
      </p:pic>
      <p:sp>
        <p:nvSpPr>
          <p:cNvPr id="9" name="Pravokutnik 8"/>
          <p:cNvSpPr/>
          <p:nvPr userDrawn="1"/>
        </p:nvSpPr>
        <p:spPr>
          <a:xfrm>
            <a:off x="8418136" y="5495826"/>
            <a:ext cx="707010" cy="476053"/>
          </a:xfrm>
          <a:prstGeom prst="rect">
            <a:avLst/>
          </a:prstGeom>
          <a:solidFill>
            <a:srgbClr val="5D839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M 9</a:t>
            </a:r>
          </a:p>
        </p:txBody>
      </p:sp>
    </p:spTree>
    <p:extLst>
      <p:ext uri="{BB962C8B-B14F-4D97-AF65-F5344CB8AC3E}">
        <p14:creationId xmlns:p14="http://schemas.microsoft.com/office/powerpoint/2010/main" val="21725929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541"/>
            <a:ext cx="8229600" cy="4525963"/>
          </a:xfrm>
        </p:spPr>
        <p:txBody>
          <a:bodyPr/>
          <a:lstStyle>
            <a:lvl1pPr marL="342900" indent="-342900">
              <a:buClr>
                <a:srgbClr val="B0CB1F"/>
              </a:buClr>
              <a:buFont typeface="Wingdings" charset="2"/>
              <a:buChar char="§"/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DD4D28-5D0E-3842-92B4-92AF8C412F5E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ravokutnik 5"/>
          <p:cNvSpPr/>
          <p:nvPr userDrawn="1"/>
        </p:nvSpPr>
        <p:spPr>
          <a:xfrm>
            <a:off x="8532440" y="5589240"/>
            <a:ext cx="592706" cy="382639"/>
          </a:xfrm>
          <a:prstGeom prst="rect">
            <a:avLst/>
          </a:prstGeom>
          <a:solidFill>
            <a:srgbClr val="5D839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M 9</a:t>
            </a:r>
          </a:p>
        </p:txBody>
      </p:sp>
    </p:spTree>
    <p:extLst>
      <p:ext uri="{BB962C8B-B14F-4D97-AF65-F5344CB8AC3E}">
        <p14:creationId xmlns:p14="http://schemas.microsoft.com/office/powerpoint/2010/main" val="3199732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DD4D28-5D0E-3842-92B4-92AF8C412F5E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B098-CD86-9B4B-B2E1-EFE7D539C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6745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DD4D28-5D0E-3842-92B4-92AF8C412F5E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B098-CD86-9B4B-B2E1-EFE7D539C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035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DD4D28-5D0E-3842-92B4-92AF8C412F5E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B098-CD86-9B4B-B2E1-EFE7D539C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9635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DD4D28-5D0E-3842-92B4-92AF8C412F5E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B098-CD86-9B4B-B2E1-EFE7D539C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45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DD4D28-5D0E-3842-92B4-92AF8C412F5E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B098-CD86-9B4B-B2E1-EFE7D539C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67815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DD4D28-5D0E-3842-92B4-92AF8C412F5E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B098-CD86-9B4B-B2E1-EFE7D539C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29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DD4D28-5D0E-3842-92B4-92AF8C412F5E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B098-CD86-9B4B-B2E1-EFE7D539C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316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DD4D28-5D0E-3842-92B4-92AF8C412F5E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B098-CD86-9B4B-B2E1-EFE7D539C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15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DD4D28-5D0E-3842-92B4-92AF8C412F5E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B098-CD86-9B4B-B2E1-EFE7D539C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03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DD4D28-5D0E-3842-92B4-92AF8C412F5E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B098-CD86-9B4B-B2E1-EFE7D539C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5602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541"/>
            <a:ext cx="8229600" cy="4525963"/>
          </a:xfrm>
        </p:spPr>
        <p:txBody>
          <a:bodyPr/>
          <a:lstStyle>
            <a:lvl1pPr marL="342900" indent="-342900">
              <a:buClr>
                <a:srgbClr val="B0CB1F"/>
              </a:buClr>
              <a:buFont typeface="Wingdings" charset="2"/>
              <a:buChar char="§"/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DA4E85-4A72-4923-A61E-F15B41767126}" type="datetimeFigureOut">
              <a:rPr lang="hr-HR" smtClean="0"/>
              <a:t>8.2.2019.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8" name="Pravokutnik 7"/>
          <p:cNvSpPr/>
          <p:nvPr userDrawn="1"/>
        </p:nvSpPr>
        <p:spPr>
          <a:xfrm>
            <a:off x="8532440" y="5573504"/>
            <a:ext cx="592706" cy="398375"/>
          </a:xfrm>
          <a:prstGeom prst="rect">
            <a:avLst/>
          </a:prstGeom>
          <a:solidFill>
            <a:srgbClr val="5D839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M 9</a:t>
            </a:r>
          </a:p>
        </p:txBody>
      </p:sp>
    </p:spTree>
    <p:extLst>
      <p:ext uri="{BB962C8B-B14F-4D97-AF65-F5344CB8AC3E}">
        <p14:creationId xmlns:p14="http://schemas.microsoft.com/office/powerpoint/2010/main" val="2798005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DD4D28-5D0E-3842-92B4-92AF8C412F5E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B098-CD86-9B4B-B2E1-EFE7D539C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760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DD4D28-5D0E-3842-92B4-92AF8C412F5E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B098-CD86-9B4B-B2E1-EFE7D539C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357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DD4D28-5D0E-3842-92B4-92AF8C412F5E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B098-CD86-9B4B-B2E1-EFE7D539C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506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DD4D28-5D0E-3842-92B4-92AF8C412F5E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B098-CD86-9B4B-B2E1-EFE7D539C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73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DD4D28-5D0E-3842-92B4-92AF8C412F5E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B098-CD86-9B4B-B2E1-EFE7D539C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72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DD4D28-5D0E-3842-92B4-92AF8C412F5E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B098-CD86-9B4B-B2E1-EFE7D539C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02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50000">
                <a:schemeClr val="accent3">
                  <a:lumMod val="5000"/>
                  <a:lumOff val="95000"/>
                </a:schemeClr>
              </a:gs>
              <a:gs pos="83000">
                <a:srgbClr val="B0CB1F">
                  <a:lumMod val="16000"/>
                  <a:lumOff val="84000"/>
                </a:srgbClr>
              </a:gs>
              <a:gs pos="100000">
                <a:srgbClr val="B0CB1F">
                  <a:lumMod val="18000"/>
                  <a:lumOff val="82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ahoma Normal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4179188"/>
            <a:ext cx="9144000" cy="26797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80387" y="80387"/>
            <a:ext cx="8973178" cy="713433"/>
          </a:xfrm>
          <a:prstGeom prst="rect">
            <a:avLst/>
          </a:prstGeom>
          <a:solidFill>
            <a:srgbClr val="B0C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ahoma Normal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387" y="80387"/>
            <a:ext cx="8973178" cy="713433"/>
          </a:xfrm>
          <a:prstGeom prst="rect">
            <a:avLst/>
          </a:prstGeom>
          <a:solidFill>
            <a:srgbClr val="B0CB1F"/>
          </a:solidFill>
        </p:spPr>
        <p:txBody>
          <a:bodyPr vert="horz" lIns="18000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Tahoma Normal" charset="0"/>
              </a:defRPr>
            </a:lvl1pPr>
          </a:lstStyle>
          <a:p>
            <a:fld id="{DF6AB098-CD86-9B4B-B2E1-EFE7D539C8A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780" y="6210623"/>
            <a:ext cx="1258073" cy="34720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8983" y="5975644"/>
            <a:ext cx="1397060" cy="69853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28" y="6210623"/>
            <a:ext cx="492013" cy="328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74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2400" b="0" i="0" kern="1200" cap="all" baseline="0">
          <a:solidFill>
            <a:schemeClr val="bg1"/>
          </a:solidFill>
          <a:latin typeface="Tahoma Normal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600" b="0" i="0" kern="1200" baseline="0">
          <a:solidFill>
            <a:schemeClr val="tx1"/>
          </a:solidFill>
          <a:latin typeface="Tahoma Normal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b="0" i="0" kern="1200" baseline="0">
          <a:solidFill>
            <a:schemeClr val="tx1"/>
          </a:solidFill>
          <a:latin typeface="Tahoma Normal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200" b="0" i="0" kern="1200" baseline="0">
          <a:solidFill>
            <a:schemeClr val="tx1"/>
          </a:solidFill>
          <a:latin typeface="Tahoma Normal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Tahoma Normal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b="0" i="0" kern="1200" baseline="0">
          <a:solidFill>
            <a:schemeClr val="tx1"/>
          </a:solidFill>
          <a:latin typeface="Tahoma Normal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50000">
                <a:schemeClr val="accent3">
                  <a:lumMod val="5000"/>
                  <a:lumOff val="95000"/>
                </a:schemeClr>
              </a:gs>
              <a:gs pos="83000">
                <a:srgbClr val="B0CB1F">
                  <a:lumMod val="16000"/>
                  <a:lumOff val="84000"/>
                </a:srgbClr>
              </a:gs>
              <a:gs pos="100000">
                <a:srgbClr val="B0CB1F">
                  <a:lumMod val="18000"/>
                  <a:lumOff val="82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ahoma Normal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4179188"/>
            <a:ext cx="9144000" cy="26797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80387" y="80387"/>
            <a:ext cx="8973178" cy="713433"/>
          </a:xfrm>
          <a:prstGeom prst="rect">
            <a:avLst/>
          </a:prstGeom>
          <a:solidFill>
            <a:srgbClr val="B0C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ahoma Normal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387" y="80387"/>
            <a:ext cx="8973178" cy="713433"/>
          </a:xfrm>
          <a:prstGeom prst="rect">
            <a:avLst/>
          </a:prstGeom>
          <a:solidFill>
            <a:srgbClr val="B0CB1F"/>
          </a:solidFill>
        </p:spPr>
        <p:txBody>
          <a:bodyPr vert="horz" lIns="18000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Tahoma Normal" charset="0"/>
              </a:defRPr>
            </a:lvl1pPr>
          </a:lstStyle>
          <a:p>
            <a:fld id="{DF6AB098-CD86-9B4B-B2E1-EFE7D539C8A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780" y="6210623"/>
            <a:ext cx="1258073" cy="34720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8983" y="5975644"/>
            <a:ext cx="1397060" cy="69853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28" y="6210623"/>
            <a:ext cx="492013" cy="328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643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400" b="0" i="0" kern="1200" cap="all" baseline="0">
          <a:solidFill>
            <a:schemeClr val="bg1"/>
          </a:solidFill>
          <a:latin typeface="Tahoma Normal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600" b="0" i="0" kern="1200" baseline="0">
          <a:solidFill>
            <a:schemeClr val="tx1"/>
          </a:solidFill>
          <a:latin typeface="Tahoma Normal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b="0" i="0" kern="1200" baseline="0">
          <a:solidFill>
            <a:schemeClr val="tx1"/>
          </a:solidFill>
          <a:latin typeface="Tahoma Normal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200" b="0" i="0" kern="1200" baseline="0">
          <a:solidFill>
            <a:schemeClr val="tx1"/>
          </a:solidFill>
          <a:latin typeface="Tahoma Normal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Tahoma Normal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b="0" i="0" kern="1200" baseline="0">
          <a:solidFill>
            <a:schemeClr val="tx1"/>
          </a:solidFill>
          <a:latin typeface="Tahoma Normal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50000">
                <a:schemeClr val="accent3">
                  <a:lumMod val="5000"/>
                  <a:lumOff val="95000"/>
                </a:schemeClr>
              </a:gs>
              <a:gs pos="83000">
                <a:srgbClr val="B0CB1F">
                  <a:lumMod val="16000"/>
                  <a:lumOff val="84000"/>
                </a:srgbClr>
              </a:gs>
              <a:gs pos="100000">
                <a:srgbClr val="B0CB1F">
                  <a:lumMod val="18000"/>
                  <a:lumOff val="82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ahoma Normal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4179188"/>
            <a:ext cx="9144000" cy="26797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80387" y="80387"/>
            <a:ext cx="8973178" cy="713433"/>
          </a:xfrm>
          <a:prstGeom prst="rect">
            <a:avLst/>
          </a:prstGeom>
          <a:solidFill>
            <a:srgbClr val="B0C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ahoma Normal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387" y="80387"/>
            <a:ext cx="8973178" cy="713433"/>
          </a:xfrm>
          <a:prstGeom prst="rect">
            <a:avLst/>
          </a:prstGeom>
          <a:solidFill>
            <a:srgbClr val="B0CB1F"/>
          </a:solidFill>
        </p:spPr>
        <p:txBody>
          <a:bodyPr vert="horz" lIns="18000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Tahoma Normal" charset="0"/>
              </a:defRPr>
            </a:lvl1pPr>
          </a:lstStyle>
          <a:p>
            <a:fld id="{DF6AB098-CD86-9B4B-B2E1-EFE7D539C8A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780" y="6210623"/>
            <a:ext cx="1258073" cy="34720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8983" y="5975644"/>
            <a:ext cx="1397060" cy="69853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28" y="6210623"/>
            <a:ext cx="492013" cy="328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528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2400" b="0" i="0" kern="1200" cap="all" baseline="0">
          <a:solidFill>
            <a:schemeClr val="bg1"/>
          </a:solidFill>
          <a:latin typeface="Tahoma Normal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600" b="0" i="0" kern="1200" baseline="0">
          <a:solidFill>
            <a:schemeClr val="tx1"/>
          </a:solidFill>
          <a:latin typeface="Tahoma Normal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b="0" i="0" kern="1200" baseline="0">
          <a:solidFill>
            <a:schemeClr val="tx1"/>
          </a:solidFill>
          <a:latin typeface="Tahoma Normal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200" b="0" i="0" kern="1200" baseline="0">
          <a:solidFill>
            <a:schemeClr val="tx1"/>
          </a:solidFill>
          <a:latin typeface="Tahoma Normal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Tahoma Normal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b="0" i="0" kern="1200" baseline="0">
          <a:solidFill>
            <a:schemeClr val="tx1"/>
          </a:solidFill>
          <a:latin typeface="Tahoma Normal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ralnirazvoj.hr/" TargetMode="External"/><Relationship Id="rId2" Type="http://schemas.openxmlformats.org/officeDocument/2006/relationships/hyperlink" Target="http://www.mps.hr/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apprrr.h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1103" y="456691"/>
            <a:ext cx="5209467" cy="4703138"/>
          </a:xfrm>
          <a:prstGeom prst="rect">
            <a:avLst/>
          </a:prstGeom>
          <a:solidFill>
            <a:srgbClr val="A643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ahoma Norm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824" y="3039078"/>
            <a:ext cx="4416262" cy="1698175"/>
          </a:xfrm>
        </p:spPr>
        <p:txBody>
          <a:bodyPr>
            <a:noAutofit/>
          </a:bodyPr>
          <a:lstStyle/>
          <a:p>
            <a:r>
              <a:rPr lang="hr-HR" sz="1800" b="1" dirty="0">
                <a:solidFill>
                  <a:schemeClr val="bg1"/>
                </a:solidFill>
                <a:latin typeface="Tahoma Normal"/>
              </a:rPr>
              <a:t>TIP OPERACIJE </a:t>
            </a:r>
          </a:p>
          <a:p>
            <a:r>
              <a:rPr lang="hr-HR" sz="1800" b="1" dirty="0">
                <a:solidFill>
                  <a:schemeClr val="bg1"/>
                </a:solidFill>
                <a:latin typeface="Tahoma Normal"/>
              </a:rPr>
              <a:t>3.2.1. „POTPORA ZA AKTIVNOSTI INFORMIRANJA I PROMOVIRANJA”</a:t>
            </a:r>
          </a:p>
          <a:p>
            <a:endParaRPr lang="hr-HR" sz="1800" b="1" dirty="0">
              <a:solidFill>
                <a:schemeClr val="bg1"/>
              </a:solidFill>
              <a:latin typeface="Tahoma Normal"/>
            </a:endParaRPr>
          </a:p>
          <a:p>
            <a:endParaRPr lang="en-US" sz="1800" b="1" dirty="0">
              <a:solidFill>
                <a:schemeClr val="bg1"/>
              </a:solidFill>
              <a:latin typeface="Tahoma Norm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3824" y="718314"/>
            <a:ext cx="4307406" cy="1610517"/>
          </a:xfrm>
        </p:spPr>
        <p:txBody>
          <a:bodyPr anchor="t" anchorCtr="0">
            <a:normAutofit fontScale="90000"/>
          </a:bodyPr>
          <a:lstStyle/>
          <a:p>
            <a:pPr>
              <a:spcBef>
                <a:spcPts val="1200"/>
              </a:spcBef>
            </a:pPr>
            <a:r>
              <a:rPr lang="en-US" sz="2600" b="1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PROGRAM </a:t>
            </a:r>
            <a:br>
              <a:rPr lang="en-US" sz="2600" b="1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</a:br>
            <a:r>
              <a:rPr lang="en-US" sz="2600" b="1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RURALNOG RAZVOJA </a:t>
            </a:r>
            <a:r>
              <a:rPr lang="en-US" sz="2600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REPUBLIKE HRVATSKE </a:t>
            </a:r>
            <a:br>
              <a:rPr lang="en-US" sz="2600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</a:br>
            <a:r>
              <a:rPr lang="en-US" sz="2600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ZA RAZDOBLJE </a:t>
            </a:r>
            <a:r>
              <a:rPr lang="en-US" dirty="0">
                <a:solidFill>
                  <a:schemeClr val="bg1"/>
                </a:solidFill>
              </a:rPr>
              <a:t>2014. – 2020.</a:t>
            </a:r>
            <a:br>
              <a:rPr lang="en-US" sz="1900" dirty="0">
                <a:solidFill>
                  <a:schemeClr val="bg1"/>
                </a:solidFill>
              </a:rPr>
            </a:br>
            <a:br>
              <a:rPr lang="en-US" sz="2600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</a:br>
            <a:endParaRPr lang="en-US" sz="19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1104" y="5027584"/>
            <a:ext cx="3611880" cy="69342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200"/>
              </a:spcBef>
            </a:pPr>
            <a:endParaRPr lang="hr-HR" sz="1600" dirty="0">
              <a:latin typeface="Tahoma" charset="0"/>
              <a:ea typeface="Tahoma" charset="0"/>
              <a:cs typeface="Tahoma" charset="0"/>
            </a:endParaRPr>
          </a:p>
          <a:p>
            <a:pPr algn="l">
              <a:spcBef>
                <a:spcPts val="1200"/>
              </a:spcBef>
            </a:pPr>
            <a:r>
              <a:rPr lang="hr-HR" sz="1600" dirty="0">
                <a:latin typeface="Tahoma" charset="0"/>
                <a:ea typeface="Tahoma" charset="0"/>
                <a:cs typeface="Tahoma" charset="0"/>
              </a:rPr>
              <a:t>Zagreb, veljača 2019.</a:t>
            </a:r>
            <a:endParaRPr lang="en-US" sz="1600" dirty="0"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844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Prihvatljivi korisnici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53142" y="2703428"/>
            <a:ext cx="7107171" cy="2348802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hr-HR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proizvođačke organizacije koje su priznate od 1. siječnja 2014. godine i kojima je odobren poslovni plan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hr-HR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hr-HR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pripadaju kategoriji mikro, malih i srednjih poduzeća (MSP)</a:t>
            </a:r>
            <a:endParaRPr lang="hr-HR" sz="2100" dirty="0">
              <a:solidFill>
                <a:prstClr val="black"/>
              </a:solidFill>
              <a:latin typeface="Calibri"/>
              <a:cs typeface="Times New Roman" panose="02020603050405020304" pitchFamily="18" charset="0"/>
            </a:endParaRPr>
          </a:p>
          <a:p>
            <a:pPr lvl="0" defTabSz="914400">
              <a:buFont typeface="Wingdings" panose="05000000000000000000" pitchFamily="2" charset="2"/>
              <a:buChar char="q"/>
            </a:pPr>
            <a:endParaRPr lang="hr-HR" sz="2100" dirty="0">
              <a:solidFill>
                <a:prstClr val="black"/>
              </a:solidFill>
              <a:latin typeface="Calibri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hr-HR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64371" y="1426029"/>
            <a:ext cx="1625861" cy="12531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3610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Uvjeti prihvatljivosti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69488" y="1062130"/>
            <a:ext cx="7464877" cy="49903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hr-HR" sz="19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hr-HR" sz="1900" dirty="0"/>
              <a:t>istom korisniku potpora samo jednom u cijelom programskom razdoblju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hr-HR" sz="1900" dirty="0"/>
              <a:t>p</a:t>
            </a:r>
            <a:r>
              <a:rPr lang="nn-NO" sz="1900" dirty="0"/>
              <a:t>rva poslovna godina poslovnog plana započinje </a:t>
            </a:r>
            <a:r>
              <a:rPr lang="nn-NO" sz="1900" b="1" dirty="0"/>
              <a:t>datumom odobrenja poslovnog plana</a:t>
            </a:r>
            <a:endParaRPr lang="hr-HR" sz="1900" b="1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sz="1900" dirty="0"/>
              <a:t>zadnja poslovna godina poslovnog plana završava danom koji predstavlja vremenski rok od 5 godina od </a:t>
            </a:r>
            <a:r>
              <a:rPr lang="pl-PL" sz="1900" b="1" dirty="0"/>
              <a:t>priznavanja proizvođačke organizacije </a:t>
            </a:r>
            <a:r>
              <a:rPr lang="pl-PL" sz="1900" dirty="0"/>
              <a:t>odnosno najkasnije do 31. kolovoza 2023.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hr-HR" sz="1900" dirty="0"/>
              <a:t>korisnik je u obvezi zadržati status priznate proizvođačke organizacije najmanje </a:t>
            </a:r>
            <a:r>
              <a:rPr lang="hr-HR" sz="1900" b="1" dirty="0"/>
              <a:t>pet godina </a:t>
            </a:r>
            <a:r>
              <a:rPr lang="hr-HR" sz="1900" dirty="0"/>
              <a:t>nakon konačne isplate potpore</a:t>
            </a:r>
          </a:p>
          <a:p>
            <a:pPr algn="just">
              <a:buClr>
                <a:srgbClr val="5D8395"/>
              </a:buClr>
            </a:pPr>
            <a:endParaRPr lang="hr-HR" sz="1900" b="1" dirty="0"/>
          </a:p>
          <a:p>
            <a:pPr algn="just">
              <a:buClr>
                <a:srgbClr val="5D8395"/>
              </a:buClr>
            </a:pPr>
            <a:endParaRPr lang="hr-HR" sz="1900" dirty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34365" y="1247429"/>
            <a:ext cx="1219200" cy="14413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9793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/>
              <a:t>Prihvatljivi TROŠKOVI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1" y="981388"/>
            <a:ext cx="7304314" cy="4863402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q"/>
            </a:pPr>
            <a:r>
              <a:rPr lang="hr-HR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administrativni troškovi</a:t>
            </a:r>
          </a:p>
          <a:p>
            <a:pPr lvl="0" algn="just">
              <a:buFont typeface="Wingdings" panose="05000000000000000000" pitchFamily="2" charset="2"/>
              <a:buChar char="q"/>
            </a:pPr>
            <a:endParaRPr lang="hr-HR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hr-HR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troškovi najma, režija i uređenja uredskog prostora</a:t>
            </a:r>
          </a:p>
          <a:p>
            <a:pPr lvl="0" algn="just">
              <a:buFont typeface="Wingdings" panose="05000000000000000000" pitchFamily="2" charset="2"/>
              <a:buChar char="q"/>
            </a:pPr>
            <a:endParaRPr lang="hr-HR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hr-HR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troškovi zajedničkog plasiranja proizvoda na tržište </a:t>
            </a:r>
          </a:p>
          <a:p>
            <a:pPr lvl="0" algn="just">
              <a:buFont typeface="Wingdings" panose="05000000000000000000" pitchFamily="2" charset="2"/>
              <a:buChar char="q"/>
            </a:pPr>
            <a:endParaRPr lang="hr-HR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hr-HR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troškovi pripreme proizvoda za prodaju te objedinjavanje ponude, prodaje i opskrbu kupaca na veliko</a:t>
            </a:r>
          </a:p>
          <a:p>
            <a:pPr lvl="0" algn="just">
              <a:buFont typeface="Wingdings" panose="05000000000000000000" pitchFamily="2" charset="2"/>
              <a:buChar char="q"/>
            </a:pPr>
            <a:endParaRPr lang="hr-HR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hr-HR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kupnja informatičke opreme i tehnologije</a:t>
            </a:r>
          </a:p>
          <a:p>
            <a:pPr lvl="0" algn="just">
              <a:buFont typeface="Wingdings" panose="05000000000000000000" pitchFamily="2" charset="2"/>
              <a:buChar char="q"/>
            </a:pPr>
            <a:endParaRPr lang="hr-HR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hr-HR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trošak bruto plaća zaposlenih djelatnika </a:t>
            </a:r>
          </a:p>
          <a:p>
            <a:pPr lvl="0" algn="just">
              <a:buFont typeface="Wingdings" panose="05000000000000000000" pitchFamily="2" charset="2"/>
              <a:buChar char="q"/>
            </a:pPr>
            <a:endParaRPr lang="hr-HR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hr-HR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troškovi zajedničkog nastupa na tržištu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6908" y="1210826"/>
            <a:ext cx="1556657" cy="17224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6266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hr-HR" b="1" dirty="0"/>
            </a:br>
            <a:r>
              <a:rPr lang="hr-HR" b="1" dirty="0"/>
              <a:t>Potpora 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85057" y="916912"/>
            <a:ext cx="7249885" cy="49940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r-H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Clr>
                <a:srgbClr val="5D8395"/>
              </a:buClr>
              <a:buNone/>
            </a:pPr>
            <a:endParaRPr lang="pl-PL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pl-PL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makismalno 500.000,00 €, </a:t>
            </a:r>
            <a:r>
              <a:rPr lang="pl-PL" sz="1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najviše 100.000,00 € po poslovnoj godini</a:t>
            </a:r>
            <a:endParaRPr lang="hr-HR" sz="19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Clr>
                <a:srgbClr val="5D8395"/>
              </a:buClr>
            </a:pPr>
            <a:endParaRPr lang="hr-HR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hr-HR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prva rata – 10 % od godišnje vrijednosti </a:t>
            </a:r>
            <a:r>
              <a:rPr lang="hr-HR" sz="1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utržene proizvodnje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hr-HR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druga rata – 9 % od godišnje vrijednosti utržene proizvodnje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hr-HR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treća rata – 8 % od godišnje vrijednosti utržene proizvodnje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hr-HR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četvrta rata – 7 % od godišnje vrijednosti utržene proizvodnje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hr-HR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peta rata – 6 % od godišnje vrijednosti utržene proizvodnje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hr-HR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Clr>
                <a:srgbClr val="5D8395"/>
              </a:buClr>
            </a:pPr>
            <a:endParaRPr lang="hr-HR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615043" y="5040085"/>
            <a:ext cx="2057400" cy="653143"/>
          </a:xfrm>
          <a:prstGeom prst="rect">
            <a:avLst/>
          </a:prstGeom>
          <a:noFill/>
          <a:ln>
            <a:solidFill>
              <a:srgbClr val="5D8395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>
                <a:ln>
                  <a:noFill/>
                </a:ln>
                <a:solidFill>
                  <a:srgbClr val="5D8395"/>
                </a:solidFill>
                <a:effectLst/>
                <a:uLnTx/>
                <a:uFillTx/>
                <a:latin typeface="Eras Bold ITC" panose="020B0907030504020204" pitchFamily="34" charset="0"/>
                <a:ea typeface="+mn-ea"/>
                <a:cs typeface="+mn-cs"/>
              </a:rPr>
              <a:t>100 %</a:t>
            </a: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1841" y="793820"/>
            <a:ext cx="1652159" cy="107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042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VRIJEDNOST UTRŽENE PROIZVODNJE</a:t>
            </a:r>
            <a:endParaRPr lang="en-US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hr-HR" sz="1900" dirty="0"/>
              <a:t>izračunava se na temelju vrijednosti proizvodnje koju je član proizvođač, koji je član PO minimalno 12 mjeseci, </a:t>
            </a:r>
            <a:r>
              <a:rPr lang="hr-HR" sz="1900" b="1" dirty="0"/>
              <a:t>utržio preko proizvođačke organizacije</a:t>
            </a:r>
          </a:p>
          <a:p>
            <a:pPr marL="0" indent="0">
              <a:buClr>
                <a:srgbClr val="5D8395"/>
              </a:buClr>
              <a:buNone/>
            </a:pPr>
            <a:endParaRPr lang="hr-HR" sz="1900" b="1" dirty="0"/>
          </a:p>
          <a:p>
            <a:pPr marL="0" indent="0">
              <a:buClr>
                <a:srgbClr val="5D8395"/>
              </a:buClr>
              <a:buNone/>
            </a:pPr>
            <a:r>
              <a:rPr lang="hr-HR" sz="1900" b="1" dirty="0"/>
              <a:t>IZRAČUN IZNOSA PRVE RATE POTPORE:</a:t>
            </a:r>
          </a:p>
          <a:p>
            <a:pPr>
              <a:buFont typeface="Wingdings" panose="05000000000000000000" pitchFamily="2" charset="2"/>
              <a:buChar char="q"/>
            </a:pPr>
            <a:endParaRPr lang="hr-HR" sz="1900" b="1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hr-HR" sz="1900" dirty="0"/>
              <a:t>za PO </a:t>
            </a:r>
            <a:r>
              <a:rPr lang="hr-HR" sz="1900" u="sng" dirty="0"/>
              <a:t>priznate kraće od godine dana</a:t>
            </a:r>
            <a:r>
              <a:rPr lang="hr-HR" sz="1900" dirty="0"/>
              <a:t> prije objave natječaja  - na temelju prosječne godišnje vrijednosti utržene proizvodnje članova PO </a:t>
            </a:r>
            <a:r>
              <a:rPr lang="hr-HR" sz="1900" b="1" dirty="0"/>
              <a:t>tri godine</a:t>
            </a:r>
            <a:r>
              <a:rPr lang="hr-HR" sz="1900" dirty="0"/>
              <a:t> prije ulaska u PO, u skladu s datumom priznavanja PO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hr-HR" sz="19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hr-HR" sz="1900" dirty="0"/>
              <a:t>za PO </a:t>
            </a:r>
            <a:r>
              <a:rPr lang="hr-HR" sz="1900" u="sng" dirty="0"/>
              <a:t>priznate dulje od godine dana</a:t>
            </a:r>
            <a:r>
              <a:rPr lang="hr-HR" sz="1900" dirty="0"/>
              <a:t> prije objave natječaja - na temelju vrijednosti utržene proizvodnje PO tijekom </a:t>
            </a:r>
            <a:r>
              <a:rPr lang="hr-HR" sz="1900" b="1" dirty="0"/>
              <a:t>godine dana </a:t>
            </a:r>
            <a:r>
              <a:rPr lang="hr-HR" sz="1900" dirty="0"/>
              <a:t>prije objave natječaja</a:t>
            </a:r>
          </a:p>
          <a:p>
            <a:endParaRPr lang="hr-HR" sz="1900" dirty="0"/>
          </a:p>
        </p:txBody>
      </p:sp>
    </p:spTree>
    <p:extLst>
      <p:ext uri="{BB962C8B-B14F-4D97-AF65-F5344CB8AC3E}">
        <p14:creationId xmlns:p14="http://schemas.microsoft.com/office/powerpoint/2010/main" val="1001181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KRITERIJI</a:t>
            </a:r>
            <a:r>
              <a:rPr lang="hr-HR" dirty="0"/>
              <a:t> </a:t>
            </a:r>
            <a:r>
              <a:rPr lang="hr-HR" b="1" dirty="0"/>
              <a:t>ODABIRA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047541"/>
            <a:ext cx="7380514" cy="4798088"/>
          </a:xfrm>
        </p:spPr>
        <p:txBody>
          <a:bodyPr>
            <a:normAutofit/>
          </a:bodyPr>
          <a:lstStyle/>
          <a:p>
            <a:pPr marL="457200" lvl="1" indent="0">
              <a:buClr>
                <a:srgbClr val="5D8395"/>
              </a:buClr>
              <a:buNone/>
            </a:pPr>
            <a:endParaRPr lang="hr-HR" dirty="0"/>
          </a:p>
          <a:p>
            <a:pPr lvl="1">
              <a:buFont typeface="Wingdings" panose="05000000000000000000" pitchFamily="2" charset="2"/>
              <a:buChar char="ü"/>
            </a:pPr>
            <a:endParaRPr lang="hr-HR" dirty="0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8640" y="793820"/>
            <a:ext cx="1475360" cy="1969179"/>
          </a:xfrm>
          <a:prstGeom prst="rect">
            <a:avLst/>
          </a:prstGeom>
        </p:spPr>
      </p:pic>
      <p:graphicFrame>
        <p:nvGraphicFramePr>
          <p:cNvPr id="25" name="Tablica 24"/>
          <p:cNvGraphicFramePr>
            <a:graphicFrameLocks noGrp="1"/>
          </p:cNvGraphicFramePr>
          <p:nvPr>
            <p:extLst/>
          </p:nvPr>
        </p:nvGraphicFramePr>
        <p:xfrm>
          <a:off x="195943" y="1646142"/>
          <a:ext cx="8229600" cy="44340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4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9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55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Redni broj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KRITERIJI ODABIRA TIP OPERACIJE 9.1.1.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USPOSTAVLJANJE PROIZVOĐAČKIH GRUPA I ORGANIZACIJA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Bodovi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1.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Broj članova proizvođačke grupe ili organizacije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Najviše 22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1.1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više od 100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22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1.2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51-100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21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1.3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31-50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1.4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16-30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19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1.5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7-15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18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2.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Više od 50% članova proizvođača proizvođačke grupe ili organizacije su nositelji proizvoda s oznakom kvalitete i/ili ekološke proizvodnje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14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3.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Vrijednost godišnje utržene proizvodnje/obujam proizvodnje (u kn/kg/kom)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Najviše 20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2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3.1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u="sng">
                          <a:effectLst/>
                        </a:rPr>
                        <a:t>Voće i povrće (u kn)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3.1.1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više od 10.000.000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3.1.2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5.000.001 - 10.000.000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18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3.1.3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3.000.000 - 5.000.000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16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2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3.2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u="sng">
                          <a:effectLst/>
                        </a:rPr>
                        <a:t>Mlijeko i mliječni proizvodi (u kg)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2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3.2.1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više od 100.000.000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2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3.2.2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10.000.001 - 100.000.000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18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2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3.2.3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3.000.000 - 10.000.000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16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2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3.3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u="sng">
                          <a:effectLst/>
                        </a:rPr>
                        <a:t>Svinjetina (u kom)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2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3.3.1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više od 50.000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2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3.3.2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10.001 - 50.000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18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2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3.3.3.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4.000 - 10.000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16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195943" y="16462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kumimoji="0" lang="hr-HR" altLang="sr-Latn-R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7" name="Rectangle 17"/>
          <p:cNvSpPr>
            <a:spLocks noChangeArrowheads="1"/>
          </p:cNvSpPr>
          <p:nvPr/>
        </p:nvSpPr>
        <p:spPr bwMode="auto">
          <a:xfrm>
            <a:off x="195943" y="1646238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38093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KRITERIJI</a:t>
            </a:r>
            <a:r>
              <a:rPr lang="hr-HR" dirty="0"/>
              <a:t> </a:t>
            </a:r>
            <a:r>
              <a:rPr lang="hr-HR" b="1" dirty="0"/>
              <a:t>ODABIRA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047541"/>
            <a:ext cx="7380514" cy="4798088"/>
          </a:xfrm>
        </p:spPr>
        <p:txBody>
          <a:bodyPr>
            <a:normAutofit/>
          </a:bodyPr>
          <a:lstStyle/>
          <a:p>
            <a:pPr marL="457200" lvl="1" indent="0">
              <a:buClr>
                <a:srgbClr val="5D8395"/>
              </a:buClr>
              <a:buNone/>
            </a:pPr>
            <a:endParaRPr lang="hr-HR" dirty="0"/>
          </a:p>
          <a:p>
            <a:pPr lvl="1">
              <a:buFont typeface="Wingdings" panose="05000000000000000000" pitchFamily="2" charset="2"/>
              <a:buChar char="ü"/>
            </a:pPr>
            <a:endParaRPr lang="hr-HR" dirty="0"/>
          </a:p>
        </p:txBody>
      </p:sp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195943" y="16462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kumimoji="0" lang="hr-HR" altLang="sr-Latn-R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/>
          </p:nvPr>
        </p:nvGraphicFramePr>
        <p:xfrm>
          <a:off x="326572" y="924524"/>
          <a:ext cx="8011886" cy="5146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5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36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0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8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4.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Proizvođačka grupa ili organizacija registrirana u području sa značajnim prirodnim ograničenjima i ostalim područjima s posebnim ograničenjima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Najviše 12 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4.1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Gorsko-planinska područja (GPP)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12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4.2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Područja s značajnim prirodnim ograničenjima (PPO) 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11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4.3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Područja s posebnim ograničenjima (PSO)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10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5.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Indeks razvijenosti JLS u kojoj je registrirana proizvođačka  grupa ili organizacija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Najviše 20 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5.1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≥50 % partnera proizvođačke  grupe ili organizacije ima sjedište/prebivalište na području JLS-a koje pripada 1. skupini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20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5.2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≥50 % partnera proizvođačke  grupe ili organizacije ima sjedište/prebivalište na području JLS-a koje pripada 2. skupini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18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3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5.3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≥50 % partnera proizvođačke  grupe ili organizacije ima sjedište/prebivalište na području JLS-a koje pripada 3. skupini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16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5.4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≥50 % partnera proizvođačke  grupe ili organizacije ima sjedište/prebivalište na području JLS-a koje pripada 4. skupini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14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20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5.5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≥50 % partnera proizvođačke  grupe ili organizacije ima sjedište/prebivalište na području JLS-a na brdsko-planinskim područjima sukladno Zakonu o brdsko-planinskim područjima i otocima koji su u sastavu JLS koje se nalaze u V. i VI. skupini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14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20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5.6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≥50 % partnera proizvođačke  grupe ili organizacije ima sjedište/prebivalište na području JLS-a na brdsko-planinskim područjima sukladno Zakonu o brdsko-planinskim područjima i otocima koji su u sastavu JLS koje se nalaze u VII. i VIII. Skupini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12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8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5.7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≥50 % partnera proizvođačke  grupe ili organizacije ima sjedište/prebivalište na području JLS-a koje pripada 5. skupini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10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8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5.8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≥50 % partnera proizvođačke  grupe ili organizacije ima sjedište/prebivalište na području JLS-a koje pripada 6. skupini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8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8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5.9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≥50 % partnera proizvođačke  grupe ili organizacije ima sjedište/prebivalište na području JLS-a koje pripada 7. skupini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6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8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5.10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≥50 % partnera proizvođačke  grupe ili organizacije ima sjedište/prebivalište na području JLS-a koje pripada 8. skupini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4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36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6.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Proizvođačka grupa/organizacija priznata/registrirana za proizvodnju proizvoda iz dva ili više različita sektora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7 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4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7.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Proizvođačka grupa/organizacija obuhvaća članove iz 2 ili više županija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5 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426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MAKSIMALNI BROJ BODOVA 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100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426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PRAG PROLAZNOSTI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25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9" marR="48789" marT="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209999" y="1498690"/>
            <a:ext cx="12309243" cy="507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58724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1104" y="456692"/>
            <a:ext cx="4147022" cy="4058920"/>
          </a:xfrm>
          <a:prstGeom prst="rect">
            <a:avLst/>
          </a:prstGeom>
          <a:solidFill>
            <a:srgbClr val="5D839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 Normal" charset="0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824" y="2890011"/>
            <a:ext cx="3974302" cy="1115064"/>
          </a:xfrm>
        </p:spPr>
        <p:txBody>
          <a:bodyPr>
            <a:noAutofit/>
          </a:bodyPr>
          <a:lstStyle/>
          <a:p>
            <a:r>
              <a:rPr lang="hr-HR" sz="1800" b="1" dirty="0">
                <a:solidFill>
                  <a:schemeClr val="bg1"/>
                </a:solidFill>
                <a:latin typeface="Tahoma Normal"/>
              </a:rPr>
              <a:t>PROVEDBA TIPA OPERACIJE 19.3.1.„PRIPREMA AKTIVNOSTI PROJEKATA SURADNJE” </a:t>
            </a:r>
            <a:endParaRPr lang="en-US" sz="1800" b="1" dirty="0">
              <a:solidFill>
                <a:schemeClr val="bg1"/>
              </a:solidFill>
              <a:latin typeface="Tahoma Norm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3824" y="718314"/>
            <a:ext cx="3815080" cy="2113280"/>
          </a:xfrm>
        </p:spPr>
        <p:txBody>
          <a:bodyPr anchor="t" anchorCtr="0">
            <a:normAutofit/>
          </a:bodyPr>
          <a:lstStyle/>
          <a:p>
            <a:pPr algn="l">
              <a:spcBef>
                <a:spcPts val="1200"/>
              </a:spcBef>
            </a:pPr>
            <a:r>
              <a:rPr lang="en-US" sz="2600" b="1" dirty="0">
                <a:latin typeface="Tahoma" charset="0"/>
                <a:ea typeface="Tahoma" charset="0"/>
                <a:cs typeface="Tahoma" charset="0"/>
              </a:rPr>
              <a:t>PROGRAM </a:t>
            </a:r>
            <a:br>
              <a:rPr lang="en-US" sz="2600" b="1" dirty="0">
                <a:latin typeface="Tahoma" charset="0"/>
                <a:ea typeface="Tahoma" charset="0"/>
                <a:cs typeface="Tahoma" charset="0"/>
              </a:rPr>
            </a:br>
            <a:r>
              <a:rPr lang="en-US" sz="2600" b="1" dirty="0">
                <a:latin typeface="Tahoma" charset="0"/>
                <a:ea typeface="Tahoma" charset="0"/>
                <a:cs typeface="Tahoma" charset="0"/>
              </a:rPr>
              <a:t>RURALNOG RAZVOJA </a:t>
            </a:r>
            <a:r>
              <a:rPr lang="en-US" sz="2600" dirty="0">
                <a:latin typeface="Tahoma" charset="0"/>
                <a:ea typeface="Tahoma" charset="0"/>
                <a:cs typeface="Tahoma" charset="0"/>
              </a:rPr>
              <a:t>REPUBLIKE HRVATSKE </a:t>
            </a:r>
            <a:br>
              <a:rPr lang="en-US" sz="2600" dirty="0">
                <a:latin typeface="Tahoma" charset="0"/>
                <a:ea typeface="Tahoma" charset="0"/>
                <a:cs typeface="Tahoma" charset="0"/>
              </a:rPr>
            </a:br>
            <a:r>
              <a:rPr lang="en-US" sz="2600" dirty="0">
                <a:latin typeface="Tahoma" charset="0"/>
                <a:ea typeface="Tahoma" charset="0"/>
                <a:cs typeface="Tahoma" charset="0"/>
              </a:rPr>
              <a:t>ZA RAZDOBLJE </a:t>
            </a:r>
            <a:br>
              <a:rPr lang="en-US" sz="2600" dirty="0">
                <a:latin typeface="Tahoma" charset="0"/>
                <a:ea typeface="Tahoma" charset="0"/>
                <a:cs typeface="Tahoma" charset="0"/>
              </a:rPr>
            </a:br>
            <a:r>
              <a:rPr lang="en-US" sz="2600" dirty="0">
                <a:latin typeface="Tahoma" charset="0"/>
                <a:ea typeface="Tahoma" charset="0"/>
                <a:cs typeface="Tahoma" charset="0"/>
              </a:rPr>
              <a:t>2014. – 2020.</a:t>
            </a:r>
            <a:endParaRPr lang="en-US" sz="19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46706" y="5067759"/>
            <a:ext cx="3611880" cy="47450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charset="0"/>
                <a:ea typeface="Tahoma" charset="0"/>
                <a:cs typeface="Tahoma" charset="0"/>
              </a:rPr>
              <a:t>Zagreb</a:t>
            </a:r>
            <a:r>
              <a:rPr kumimoji="0" lang="hr-HR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charset="0"/>
                <a:ea typeface="Tahoma" charset="0"/>
                <a:cs typeface="Tahoma" charset="0"/>
              </a:rPr>
              <a:t>, veljača 2019.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67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Prihvatljivi korisnici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53142" y="2277373"/>
            <a:ext cx="7107171" cy="3364301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hr-HR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Lokalne akcijske grupe koje su odabrane za programsko razdoblje 2014. – 2020. (54 LAG-a)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hr-HR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hr-HR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hr-HR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hr-HR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hr-HR" sz="2100" dirty="0">
              <a:solidFill>
                <a:prstClr val="black"/>
              </a:solidFill>
              <a:latin typeface="Calibri"/>
              <a:cs typeface="Times New Roman" panose="02020603050405020304" pitchFamily="18" charset="0"/>
            </a:endParaRPr>
          </a:p>
          <a:p>
            <a:pPr lvl="0" defTabSz="914400">
              <a:buFont typeface="Wingdings" panose="05000000000000000000" pitchFamily="2" charset="2"/>
              <a:buChar char="q"/>
            </a:pPr>
            <a:endParaRPr lang="hr-HR" sz="2100" dirty="0">
              <a:solidFill>
                <a:prstClr val="black"/>
              </a:solidFill>
              <a:latin typeface="Calibri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hr-HR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64371" y="1426029"/>
            <a:ext cx="1625861" cy="12531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34883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Prihvatljivi PARTNERI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53142" y="1426029"/>
            <a:ext cx="7107171" cy="42156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hr-HR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hr-HR" sz="2000" b="1" dirty="0"/>
              <a:t>Partner </a:t>
            </a:r>
            <a:r>
              <a:rPr lang="hr-HR" sz="2000" dirty="0"/>
              <a:t>odabranom LAG-u u pripremi aktivnosti projekta suradnje može biti: </a:t>
            </a:r>
          </a:p>
          <a:p>
            <a:r>
              <a:rPr lang="pl-PL" sz="2000" dirty="0"/>
              <a:t>a) LAG odobren od strane nadležnog tijela za razdoblje 2014. – 2020. </a:t>
            </a:r>
          </a:p>
          <a:p>
            <a:r>
              <a:rPr lang="hr-HR" sz="2000" dirty="0"/>
              <a:t>b) lokalno javno-privatno partnerstvo u ruralnom ili urbanom području koje provodi neki oblik lokalne razvojne strategije u skladu s člankom 44. stavkom 2. Uredbe (EU) br. 1305/2013.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hr-HR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hr-HR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hr-HR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hr-HR" sz="2100" dirty="0">
              <a:solidFill>
                <a:prstClr val="black"/>
              </a:solidFill>
              <a:latin typeface="Calibri"/>
              <a:cs typeface="Times New Roman" panose="02020603050405020304" pitchFamily="18" charset="0"/>
            </a:endParaRPr>
          </a:p>
          <a:p>
            <a:pPr lvl="0" defTabSz="914400">
              <a:buFont typeface="Wingdings" panose="05000000000000000000" pitchFamily="2" charset="2"/>
              <a:buChar char="q"/>
            </a:pPr>
            <a:endParaRPr lang="hr-HR" sz="2100" dirty="0">
              <a:solidFill>
                <a:prstClr val="black"/>
              </a:solidFill>
              <a:latin typeface="Calibri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hr-HR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64371" y="1426029"/>
            <a:ext cx="1625861" cy="12531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2465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r-HR" b="1" dirty="0"/>
              <a:t>Prihvatljivi korisnici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223" y="1456615"/>
            <a:ext cx="8193505" cy="4525963"/>
          </a:xfrm>
        </p:spPr>
        <p:txBody>
          <a:bodyPr/>
          <a:lstStyle/>
          <a:p>
            <a:pPr marL="342900" lvl="2" indent="-342900">
              <a:buClr>
                <a:srgbClr val="C3D755"/>
              </a:buClr>
              <a:buFont typeface="Wingdings" panose="05000000000000000000" pitchFamily="2" charset="2"/>
              <a:buChar char="q"/>
            </a:pPr>
            <a:r>
              <a:rPr lang="pl-PL" sz="2400" dirty="0"/>
              <a:t>skupine proizvođača, bez obzira na pravni oblik, sastavljene uglavnom od proizvođača ili prerađivača istog proizvoda, a koji sudjeluju u sustavima kvalitete </a:t>
            </a:r>
          </a:p>
          <a:p>
            <a:pPr marL="914400" lvl="2" indent="0">
              <a:buNone/>
            </a:pPr>
            <a:endParaRPr lang="hr-HR" sz="2400" dirty="0"/>
          </a:p>
          <a:p>
            <a:pPr marL="342900" lvl="2" indent="-342900">
              <a:buClr>
                <a:srgbClr val="C3D755"/>
              </a:buClr>
              <a:buFont typeface="Wingdings" panose="05000000000000000000" pitchFamily="2" charset="2"/>
              <a:buChar char="q"/>
            </a:pPr>
            <a:r>
              <a:rPr lang="hr-HR" sz="2400" dirty="0"/>
              <a:t>udruge ekoloških poljoprivrednih proizvođača čiji su članovi proizvođači uključeni u ekološku proizvodnju u skladu s nacionalnim zakonodavstvom</a:t>
            </a:r>
          </a:p>
          <a:p>
            <a:pPr marL="0" lvl="2" indent="0">
              <a:buClr>
                <a:srgbClr val="C3D755"/>
              </a:buClr>
              <a:buNone/>
            </a:pPr>
            <a:endParaRPr lang="hr-HR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6639" y="4777285"/>
            <a:ext cx="1425033" cy="109412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47590" y="920121"/>
            <a:ext cx="768163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5430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Uvjeti prihvatljivosti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69488" y="1062130"/>
            <a:ext cx="7464877" cy="4990327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endParaRPr lang="hr-HR" sz="1900" dirty="0"/>
          </a:p>
          <a:p>
            <a:pPr marL="0" indent="0">
              <a:buNone/>
            </a:pPr>
            <a:r>
              <a:rPr lang="hr-HR" sz="2000" dirty="0"/>
              <a:t>Kako bi </a:t>
            </a:r>
            <a:r>
              <a:rPr lang="hr-HR" sz="2000" b="1" dirty="0"/>
              <a:t>priprema projekta suradnje </a:t>
            </a:r>
            <a:r>
              <a:rPr lang="hr-HR" sz="2000" dirty="0"/>
              <a:t>bila prihvatljiva, moraju se ispunjavati sljedeće uvjete: </a:t>
            </a:r>
          </a:p>
          <a:p>
            <a:r>
              <a:rPr lang="hr-HR" sz="2000" dirty="0"/>
              <a:t>cilj, tip ili tematsko područje mora biti opisano ili navedeno u odabranoj LRS </a:t>
            </a:r>
          </a:p>
          <a:p>
            <a:r>
              <a:rPr lang="hr-HR" sz="2000" dirty="0"/>
              <a:t>aktivnosti pripreme moraju direktno utjecati na ostvarenje cilja planiranog projekta suradnje i biti izravno povezane s pripremom </a:t>
            </a:r>
            <a:r>
              <a:rPr lang="hr-HR" sz="2000" dirty="0" err="1"/>
              <a:t>međuteritorijalnih</a:t>
            </a:r>
            <a:r>
              <a:rPr lang="hr-HR" sz="2000" dirty="0"/>
              <a:t> i/ili transnacionalnih projekata suradnje </a:t>
            </a:r>
          </a:p>
          <a:p>
            <a:r>
              <a:rPr lang="sv-SE" sz="2000" dirty="0"/>
              <a:t>moraju sudjelovati najmanje dva (2) partnera </a:t>
            </a:r>
          </a:p>
          <a:p>
            <a:r>
              <a:rPr lang="hr-HR" sz="2000" dirty="0"/>
              <a:t>mora se provoditi na području najmanje dva (2) partnera koji sudjeluju u pripremi projekta suradnje</a:t>
            </a:r>
          </a:p>
          <a:p>
            <a:r>
              <a:rPr lang="hr-HR" sz="2000" dirty="0"/>
              <a:t>mora biti donesena Odluka o pokretanju pripremnih aktivnosti za provedbu planiranog projekta suradnje, od strane Upravnog odbora LAG-a </a:t>
            </a:r>
          </a:p>
          <a:p>
            <a:r>
              <a:rPr lang="hr-HR" sz="2000" dirty="0"/>
              <a:t>mora ostvariti minimalni prag prolaznosti u skladu s kriterijima odabira </a:t>
            </a:r>
          </a:p>
          <a:p>
            <a:r>
              <a:rPr lang="hr-HR" sz="2000" dirty="0"/>
              <a:t>mora rezultirati Sporazumom o suradnji </a:t>
            </a:r>
          </a:p>
          <a:p>
            <a:r>
              <a:rPr lang="hr-HR" sz="2000" dirty="0"/>
              <a:t>biti usklađena s pravilima državne potpore i de </a:t>
            </a:r>
            <a:r>
              <a:rPr lang="hr-HR" sz="2000" dirty="0" err="1"/>
              <a:t>minimis</a:t>
            </a:r>
            <a:r>
              <a:rPr lang="hr-HR" sz="2000" dirty="0"/>
              <a:t> pravilima, ako je primjenjivo. </a:t>
            </a:r>
          </a:p>
          <a:p>
            <a:endParaRPr lang="hr-HR" sz="2000" dirty="0"/>
          </a:p>
          <a:p>
            <a:pPr algn="just">
              <a:buClr>
                <a:srgbClr val="5D8395"/>
              </a:buClr>
            </a:pPr>
            <a:endParaRPr lang="hr-HR" sz="1900" b="1" dirty="0"/>
          </a:p>
          <a:p>
            <a:pPr algn="just">
              <a:buClr>
                <a:srgbClr val="5D8395"/>
              </a:buClr>
            </a:pPr>
            <a:endParaRPr lang="hr-HR" sz="1900" dirty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34365" y="1247429"/>
            <a:ext cx="1219200" cy="14413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26833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/>
              <a:t>Prihvatljivi TROŠKOVI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1" y="981388"/>
            <a:ext cx="7304314" cy="4863402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q"/>
            </a:pPr>
            <a:r>
              <a:rPr lang="hr-HR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troškovi u vezi organizacije događaja (sastanak, konferencija, radionica i sl.) u svrhu pripreme projekta suradnje</a:t>
            </a:r>
          </a:p>
          <a:p>
            <a:pPr lvl="0" algn="just">
              <a:buFont typeface="Wingdings" panose="05000000000000000000" pitchFamily="2" charset="2"/>
              <a:buChar char="q"/>
            </a:pPr>
            <a:endParaRPr lang="hr-HR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hr-HR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putni troškovi za zaposlenike, članove i volontere LAG-a u vezi pripreme projekta suradnje</a:t>
            </a:r>
          </a:p>
          <a:p>
            <a:pPr lvl="0" algn="just">
              <a:buFont typeface="Wingdings" panose="05000000000000000000" pitchFamily="2" charset="2"/>
              <a:buChar char="q"/>
            </a:pPr>
            <a:endParaRPr lang="hr-HR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hr-HR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usluge u svrhu pripreme projekta suradnje (najam prostora i opreme, prijevod, oglašavanje, izrada informativno promidžbenih materijala, izrada dokumentacije, pravni stručnjak, računalni stručnjak, ostali stručnjaci u vezi provedbe projekta suradnje)</a:t>
            </a:r>
          </a:p>
          <a:p>
            <a:pPr lvl="0" algn="just">
              <a:buFont typeface="Wingdings" panose="05000000000000000000" pitchFamily="2" charset="2"/>
              <a:buChar char="q"/>
            </a:pPr>
            <a:endParaRPr lang="hr-HR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6908" y="1210826"/>
            <a:ext cx="1556657" cy="17224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60682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hr-HR" b="1" dirty="0"/>
            </a:br>
            <a:r>
              <a:rPr lang="hr-HR" b="1" dirty="0"/>
              <a:t>Potpora 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85057" y="916912"/>
            <a:ext cx="7249885" cy="4994031"/>
          </a:xfrm>
        </p:spPr>
        <p:txBody>
          <a:bodyPr>
            <a:normAutofit/>
          </a:bodyPr>
          <a:lstStyle/>
          <a:p>
            <a:pPr marL="0" indent="0" algn="just">
              <a:buClr>
                <a:srgbClr val="5D8395"/>
              </a:buClr>
              <a:buNone/>
            </a:pPr>
            <a:endParaRPr lang="hr-HR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r-HR" sz="2000" dirty="0"/>
              <a:t>najviši iznos potpore za pripremu projekta suradnje može iznositi </a:t>
            </a:r>
            <a:r>
              <a:rPr lang="hr-HR" sz="2000" b="1" dirty="0"/>
              <a:t>do 20% ukupno dodijeljenih sredstava za provedbu </a:t>
            </a:r>
            <a:r>
              <a:rPr lang="hr-HR" sz="2000" b="1" dirty="0" err="1"/>
              <a:t>Podmjere</a:t>
            </a:r>
            <a:r>
              <a:rPr lang="hr-HR" sz="2000" b="1" dirty="0"/>
              <a:t> 19.3</a:t>
            </a:r>
            <a:r>
              <a:rPr lang="hr-HR" sz="2000" dirty="0"/>
              <a:t>. (ukupno za </a:t>
            </a:r>
            <a:r>
              <a:rPr lang="hr-HR" sz="2000" dirty="0" err="1"/>
              <a:t>Podmjeru</a:t>
            </a:r>
            <a:r>
              <a:rPr lang="hr-HR" sz="2000" dirty="0"/>
              <a:t> 19.3. po LAG-u se odobrilo </a:t>
            </a:r>
            <a:r>
              <a:rPr lang="hr-HR" sz="2000" dirty="0" err="1"/>
              <a:t>max</a:t>
            </a:r>
            <a:r>
              <a:rPr lang="hr-HR" sz="2000" dirty="0"/>
              <a:t>. do 100.000,00 eura)</a:t>
            </a:r>
          </a:p>
          <a:p>
            <a:r>
              <a:rPr lang="pl-PL" sz="2000" dirty="0"/>
              <a:t>najniži iznos potpore za pripremu projekta suradnje nije propisan. </a:t>
            </a:r>
          </a:p>
          <a:p>
            <a:r>
              <a:rPr lang="hr-HR" sz="2000" dirty="0"/>
              <a:t>intenzitet potpore za pripremu pojedinog projekta suradnje određuje odabrani LAG, a može iznositi do 100% prihvatljivih troškova za pripremu aktivnosti projekta suradnje. </a:t>
            </a:r>
          </a:p>
          <a:p>
            <a:r>
              <a:rPr lang="hr-HR" sz="2000" dirty="0"/>
              <a:t>broj priprema projekata suradnje, po odabranom LAG-u, nije ograničen, ali dodijeljena sredstva ne smiju premašiti 20% od iznosa sredstava za provedbu </a:t>
            </a:r>
            <a:r>
              <a:rPr lang="hr-HR" sz="2000" dirty="0" err="1"/>
              <a:t>Podmjere</a:t>
            </a:r>
            <a:r>
              <a:rPr lang="hr-HR" sz="2000" dirty="0"/>
              <a:t> 19.3. </a:t>
            </a:r>
            <a:endParaRPr lang="hr-HR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1841" y="793820"/>
            <a:ext cx="1652159" cy="107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8047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KRITERIJI</a:t>
            </a:r>
            <a:r>
              <a:rPr lang="hr-HR" dirty="0"/>
              <a:t> </a:t>
            </a:r>
            <a:r>
              <a:rPr lang="hr-HR" b="1" dirty="0"/>
              <a:t>ODABIRA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6079904"/>
              </p:ext>
            </p:extLst>
          </p:nvPr>
        </p:nvGraphicFramePr>
        <p:xfrm>
          <a:off x="457200" y="1047750"/>
          <a:ext cx="7380288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3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21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hr-HR" dirty="0"/>
                        <a:t>Kriterij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Bodovi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Broj uključenih partnera u projekt suradnje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najviše 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3-4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5 i više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Planirani tip projekta suradnje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najviše 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/>
                        <a:t>međuteritorijalni</a:t>
                      </a:r>
                      <a:r>
                        <a:rPr lang="hr-HR" baseline="0" dirty="0"/>
                        <a:t> (unutar granica RH)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transnacionalni unutar EU</a:t>
                      </a:r>
                      <a:r>
                        <a:rPr lang="hr-HR" baseline="0" dirty="0"/>
                        <a:t> (između država članica EU)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Transnacionalni</a:t>
                      </a:r>
                      <a:r>
                        <a:rPr lang="hr-HR" baseline="0" dirty="0"/>
                        <a:t> (s trećim državama)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Planirana</a:t>
                      </a:r>
                      <a:r>
                        <a:rPr lang="hr-HR" baseline="0" dirty="0"/>
                        <a:t> u</a:t>
                      </a:r>
                      <a:r>
                        <a:rPr lang="hr-HR" dirty="0"/>
                        <a:t>loga LAG-a u projektu suradnje**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najviše</a:t>
                      </a:r>
                      <a:r>
                        <a:rPr lang="hr-HR" baseline="0" dirty="0"/>
                        <a:t> 20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nositelj projekta/glavni partner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partner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hr-HR" dirty="0"/>
                        <a:t>NAJVEĆI MOGUĆI BROJ BODOVA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hr-HR" dirty="0"/>
                        <a:t>PRAG PROLAZNOSTI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8" name="Slika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8640" y="793820"/>
            <a:ext cx="1475360" cy="1969179"/>
          </a:xfrm>
          <a:prstGeom prst="rect">
            <a:avLst/>
          </a:prstGeom>
        </p:spPr>
      </p:pic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195943" y="16462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kumimoji="0" lang="hr-HR" altLang="sr-Latn-R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4223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1104" y="456692"/>
            <a:ext cx="4147022" cy="4058920"/>
          </a:xfrm>
          <a:prstGeom prst="rect">
            <a:avLst/>
          </a:prstGeom>
          <a:solidFill>
            <a:srgbClr val="5D839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 Normal" charset="0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824" y="2890011"/>
            <a:ext cx="3974302" cy="1115064"/>
          </a:xfrm>
        </p:spPr>
        <p:txBody>
          <a:bodyPr>
            <a:noAutofit/>
          </a:bodyPr>
          <a:lstStyle/>
          <a:p>
            <a:r>
              <a:rPr lang="hr-HR" sz="1800" b="1" dirty="0">
                <a:solidFill>
                  <a:schemeClr val="bg1"/>
                </a:solidFill>
                <a:latin typeface="Tahoma Normal"/>
              </a:rPr>
              <a:t>PROVEDBA TIPA OPERACIJE 19.3.2. „PROVEDBA AKTIVNOSTI PROJEKATA SURADNJE” </a:t>
            </a:r>
            <a:endParaRPr lang="en-US" sz="1800" b="1" dirty="0">
              <a:solidFill>
                <a:schemeClr val="bg1"/>
              </a:solidFill>
              <a:latin typeface="Tahoma Norm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3824" y="718314"/>
            <a:ext cx="3815080" cy="2113280"/>
          </a:xfrm>
        </p:spPr>
        <p:txBody>
          <a:bodyPr anchor="t" anchorCtr="0">
            <a:normAutofit/>
          </a:bodyPr>
          <a:lstStyle/>
          <a:p>
            <a:pPr algn="l">
              <a:spcBef>
                <a:spcPts val="1200"/>
              </a:spcBef>
            </a:pPr>
            <a:r>
              <a:rPr lang="en-US" sz="2600" b="1" dirty="0">
                <a:latin typeface="Tahoma" charset="0"/>
                <a:ea typeface="Tahoma" charset="0"/>
                <a:cs typeface="Tahoma" charset="0"/>
              </a:rPr>
              <a:t>PROGRAM </a:t>
            </a:r>
            <a:br>
              <a:rPr lang="en-US" sz="2600" b="1" dirty="0">
                <a:latin typeface="Tahoma" charset="0"/>
                <a:ea typeface="Tahoma" charset="0"/>
                <a:cs typeface="Tahoma" charset="0"/>
              </a:rPr>
            </a:br>
            <a:r>
              <a:rPr lang="en-US" sz="2600" b="1" dirty="0">
                <a:latin typeface="Tahoma" charset="0"/>
                <a:ea typeface="Tahoma" charset="0"/>
                <a:cs typeface="Tahoma" charset="0"/>
              </a:rPr>
              <a:t>RURALNOG RAZVOJA </a:t>
            </a:r>
            <a:r>
              <a:rPr lang="en-US" sz="2600" dirty="0">
                <a:latin typeface="Tahoma" charset="0"/>
                <a:ea typeface="Tahoma" charset="0"/>
                <a:cs typeface="Tahoma" charset="0"/>
              </a:rPr>
              <a:t>REPUBLIKE HRVATSKE </a:t>
            </a:r>
            <a:br>
              <a:rPr lang="en-US" sz="2600" dirty="0">
                <a:latin typeface="Tahoma" charset="0"/>
                <a:ea typeface="Tahoma" charset="0"/>
                <a:cs typeface="Tahoma" charset="0"/>
              </a:rPr>
            </a:br>
            <a:r>
              <a:rPr lang="en-US" sz="2600" dirty="0">
                <a:latin typeface="Tahoma" charset="0"/>
                <a:ea typeface="Tahoma" charset="0"/>
                <a:cs typeface="Tahoma" charset="0"/>
              </a:rPr>
              <a:t>ZA RAZDOBLJE </a:t>
            </a:r>
            <a:br>
              <a:rPr lang="en-US" sz="2600" dirty="0">
                <a:latin typeface="Tahoma" charset="0"/>
                <a:ea typeface="Tahoma" charset="0"/>
                <a:cs typeface="Tahoma" charset="0"/>
              </a:rPr>
            </a:br>
            <a:r>
              <a:rPr lang="en-US" sz="2600" dirty="0">
                <a:latin typeface="Tahoma" charset="0"/>
                <a:ea typeface="Tahoma" charset="0"/>
                <a:cs typeface="Tahoma" charset="0"/>
              </a:rPr>
              <a:t>2014. – 2020.</a:t>
            </a:r>
            <a:endParaRPr lang="en-US" sz="19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46706" y="5067759"/>
            <a:ext cx="3611880" cy="47450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charset="0"/>
                <a:ea typeface="Tahoma" charset="0"/>
                <a:cs typeface="Tahoma" charset="0"/>
              </a:rPr>
              <a:t>Zagreb</a:t>
            </a:r>
            <a:r>
              <a:rPr kumimoji="0" lang="hr-HR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charset="0"/>
                <a:ea typeface="Tahoma" charset="0"/>
                <a:cs typeface="Tahoma" charset="0"/>
              </a:rPr>
              <a:t>, veljača 2019.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8329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Prihvatljivi korisnici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53142" y="2346385"/>
            <a:ext cx="7107171" cy="329529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hr-HR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Lokalne akcijske grupe koje su odabrane za programsko razdoblje 2014. – 2020. (54 LAG-a)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hr-HR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hr-HR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hr-HR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hr-HR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hr-HR" sz="2100" dirty="0">
              <a:solidFill>
                <a:prstClr val="black"/>
              </a:solidFill>
              <a:latin typeface="Calibri"/>
              <a:cs typeface="Times New Roman" panose="02020603050405020304" pitchFamily="18" charset="0"/>
            </a:endParaRPr>
          </a:p>
          <a:p>
            <a:pPr lvl="0" defTabSz="914400">
              <a:buFont typeface="Wingdings" panose="05000000000000000000" pitchFamily="2" charset="2"/>
              <a:buChar char="q"/>
            </a:pPr>
            <a:endParaRPr lang="hr-HR" sz="2100" dirty="0">
              <a:solidFill>
                <a:prstClr val="black"/>
              </a:solidFill>
              <a:latin typeface="Calibri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hr-HR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64371" y="1426029"/>
            <a:ext cx="1625861" cy="12531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03857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Prihvatljivi PARTNERI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53142" y="1426029"/>
            <a:ext cx="7107171" cy="42156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hr-HR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hr-HR" sz="2000" b="1" dirty="0"/>
              <a:t>Partner </a:t>
            </a:r>
            <a:r>
              <a:rPr lang="hr-HR" sz="2000" dirty="0"/>
              <a:t>odabranom LAG-u u provedbi aktivnosti projekta suradnje može biti: </a:t>
            </a:r>
          </a:p>
          <a:p>
            <a:r>
              <a:rPr lang="pl-PL" sz="2000" dirty="0"/>
              <a:t>a) LAG odobren od strane nadležnog tijela za razdoblje 2014. – 2020. </a:t>
            </a:r>
          </a:p>
          <a:p>
            <a:r>
              <a:rPr lang="hr-HR" sz="2000" dirty="0"/>
              <a:t>b) lokalno javno-privatno partnerstvo u ruralnom ili urbanom području koje provodi neki oblik lokalne razvojne strategije u skladu s člankom 44. stavkom 2. Uredbe (EU) br. 1305/2013.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hr-HR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hr-HR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hr-HR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hr-HR" sz="2100" dirty="0">
              <a:solidFill>
                <a:prstClr val="black"/>
              </a:solidFill>
              <a:latin typeface="Calibri"/>
              <a:cs typeface="Times New Roman" panose="02020603050405020304" pitchFamily="18" charset="0"/>
            </a:endParaRPr>
          </a:p>
          <a:p>
            <a:pPr lvl="0" defTabSz="914400">
              <a:buFont typeface="Wingdings" panose="05000000000000000000" pitchFamily="2" charset="2"/>
              <a:buChar char="q"/>
            </a:pPr>
            <a:endParaRPr lang="hr-HR" sz="2100" dirty="0">
              <a:solidFill>
                <a:prstClr val="black"/>
              </a:solidFill>
              <a:latin typeface="Calibri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hr-HR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64371" y="1426029"/>
            <a:ext cx="1625861" cy="12531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45229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Uvjeti prihvatljivosti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69488" y="1062130"/>
            <a:ext cx="7464877" cy="4990327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hr-HR" sz="1900" dirty="0"/>
          </a:p>
          <a:p>
            <a:pPr marL="0" indent="0">
              <a:buNone/>
            </a:pPr>
            <a:r>
              <a:rPr lang="hr-HR" sz="2000" dirty="0"/>
              <a:t>Kako bi </a:t>
            </a:r>
            <a:r>
              <a:rPr lang="hr-HR" sz="2000" b="1" dirty="0"/>
              <a:t>provedba projekta suradnje </a:t>
            </a:r>
            <a:r>
              <a:rPr lang="hr-HR" sz="2000" dirty="0"/>
              <a:t>bila prihvatljiva, moraju se ispunjavati sljedeće uvjete: </a:t>
            </a:r>
          </a:p>
          <a:p>
            <a:pPr marL="0" indent="0">
              <a:buNone/>
            </a:pPr>
            <a:endParaRPr lang="hr-HR" sz="2000" dirty="0"/>
          </a:p>
          <a:p>
            <a:r>
              <a:rPr lang="hr-HR" sz="2000" dirty="0"/>
              <a:t>cilj, tip ili tematsko područje mora biti opisano ili navedeno u odabranoj LRS </a:t>
            </a:r>
          </a:p>
          <a:p>
            <a:r>
              <a:rPr lang="hr-HR" sz="2000" dirty="0"/>
              <a:t>projektne aktivnosti direktno utjecati na ostvarenje cilja projekta i biti izravno povezane s provedbom </a:t>
            </a:r>
            <a:r>
              <a:rPr lang="hr-HR" sz="2000" dirty="0" err="1"/>
              <a:t>međuteritorijalnih</a:t>
            </a:r>
            <a:r>
              <a:rPr lang="hr-HR" sz="2000" dirty="0"/>
              <a:t> i/ili transnacionalnih projekata suradnje </a:t>
            </a:r>
          </a:p>
          <a:p>
            <a:r>
              <a:rPr lang="sv-SE" sz="2000" dirty="0"/>
              <a:t>moraju sudjelovati najmanje dva (2) partnera </a:t>
            </a:r>
          </a:p>
          <a:p>
            <a:r>
              <a:rPr lang="hr-HR" sz="2000" dirty="0"/>
              <a:t>mora se provoditi na području najmanje dva (2) partnera koji sudjeluju u provedbi projekta suradnje</a:t>
            </a:r>
          </a:p>
          <a:p>
            <a:r>
              <a:rPr lang="hr-HR" sz="2000" dirty="0"/>
              <a:t>mora biti sklopljen Sporazum o suradnji između partnera</a:t>
            </a:r>
          </a:p>
          <a:p>
            <a:r>
              <a:rPr lang="hr-HR" sz="2000" dirty="0"/>
              <a:t>mora biti namijenjen javnoj upotrebi/korištenju i dostupan različitim pojedincima i interesnim skupinama</a:t>
            </a:r>
          </a:p>
          <a:p>
            <a:r>
              <a:rPr lang="hr-HR" sz="2000" dirty="0"/>
              <a:t>lokacija ulaganja i vlasništvo nad investicijom moraju biti na programskom području Europske unije, u slučaju </a:t>
            </a:r>
            <a:r>
              <a:rPr lang="hr-HR" sz="2000" dirty="0" err="1"/>
              <a:t>trannacionalnih</a:t>
            </a:r>
            <a:r>
              <a:rPr lang="hr-HR" sz="2000" dirty="0"/>
              <a:t> projekata suradnje</a:t>
            </a:r>
          </a:p>
          <a:p>
            <a:r>
              <a:rPr lang="hr-HR" sz="2000" dirty="0"/>
              <a:t>mora ostvariti minimalni prag prolaznosti u skladu s kriterijima odabira </a:t>
            </a:r>
          </a:p>
          <a:p>
            <a:r>
              <a:rPr lang="hr-HR" sz="2000" dirty="0"/>
              <a:t>imati izrađenu svu potrebnu dokumentaciju u skladu s propisima kojima se uređuje gradnja, ako je primjenjivo</a:t>
            </a:r>
          </a:p>
          <a:p>
            <a:r>
              <a:rPr lang="hr-HR" sz="2000" dirty="0"/>
              <a:t>biti usklađena s pravilima državne potpore i de </a:t>
            </a:r>
            <a:r>
              <a:rPr lang="hr-HR" sz="2000" dirty="0" err="1"/>
              <a:t>minimis</a:t>
            </a:r>
            <a:r>
              <a:rPr lang="hr-HR" sz="2000" dirty="0"/>
              <a:t> pravilima, ako je primjenjivo. </a:t>
            </a:r>
          </a:p>
          <a:p>
            <a:endParaRPr lang="hr-HR" sz="2000" dirty="0"/>
          </a:p>
          <a:p>
            <a:pPr algn="just">
              <a:buClr>
                <a:srgbClr val="5D8395"/>
              </a:buClr>
            </a:pPr>
            <a:endParaRPr lang="hr-HR" sz="1900" b="1" dirty="0"/>
          </a:p>
          <a:p>
            <a:pPr algn="just">
              <a:buClr>
                <a:srgbClr val="5D8395"/>
              </a:buClr>
            </a:pPr>
            <a:endParaRPr lang="hr-HR" sz="1900" dirty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34365" y="1247429"/>
            <a:ext cx="1219200" cy="14413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4457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/>
              <a:t>Prihvatljivi TROŠKOVI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1" y="981388"/>
            <a:ext cx="7304314" cy="4863402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q"/>
            </a:pPr>
            <a:r>
              <a:rPr lang="hr-HR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troškovi u vezi organizacije događaja (sastanak, konferencija, radionica i sl.) u svrhu provedbe projekta suradnje</a:t>
            </a:r>
          </a:p>
          <a:p>
            <a:pPr lvl="0" algn="just">
              <a:buFont typeface="Wingdings" panose="05000000000000000000" pitchFamily="2" charset="2"/>
              <a:buChar char="q"/>
            </a:pPr>
            <a:endParaRPr lang="hr-HR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hr-HR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putni troškovi za zaposlenike, članove i volontere LAG-a u vezi provedbe projekta suradnje</a:t>
            </a:r>
          </a:p>
          <a:p>
            <a:pPr lvl="0" algn="just">
              <a:buFont typeface="Wingdings" panose="05000000000000000000" pitchFamily="2" charset="2"/>
              <a:buChar char="q"/>
            </a:pPr>
            <a:endParaRPr lang="hr-HR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hr-HR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usluge u svrhu provedbe projekta suradnje (najam prostora i opreme, prijevod, oglašavanje, izrada informativno promidžbenih materijala, izrada dokumentacije, pravni stručnjak, računalni stručnjak, ostali stručnjaci u vezi provedbe projekta suradnje)</a:t>
            </a: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hr-HR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materijalni troškovi (građenje i/ili opremanje, nabava strojeva, opreme, alata i sl.)</a:t>
            </a: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hr-HR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nematerijalni troškovi (plaće ili naknade koordinatora projekta suradnje, nabava  ili razvoj računalnih programa i sl.)</a:t>
            </a:r>
          </a:p>
          <a:p>
            <a:pPr lvl="0" algn="just">
              <a:buFont typeface="Wingdings" panose="05000000000000000000" pitchFamily="2" charset="2"/>
              <a:buChar char="q"/>
            </a:pPr>
            <a:endParaRPr lang="hr-HR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6908" y="1210826"/>
            <a:ext cx="1556657" cy="17224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16121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hr-HR" b="1" dirty="0"/>
            </a:br>
            <a:r>
              <a:rPr lang="hr-HR" b="1" dirty="0"/>
              <a:t>Potpora 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85057" y="916912"/>
            <a:ext cx="7249885" cy="4994031"/>
          </a:xfrm>
        </p:spPr>
        <p:txBody>
          <a:bodyPr>
            <a:normAutofit/>
          </a:bodyPr>
          <a:lstStyle/>
          <a:p>
            <a:pPr marL="0" indent="0" algn="just">
              <a:buClr>
                <a:srgbClr val="5D8395"/>
              </a:buClr>
              <a:buNone/>
            </a:pPr>
            <a:endParaRPr lang="hr-HR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r-HR" sz="2000" dirty="0"/>
              <a:t>najviši iznos potpore za provedbu projekta suradnje može iznositi </a:t>
            </a:r>
            <a:r>
              <a:rPr lang="hr-HR" sz="2000" b="1" dirty="0"/>
              <a:t>do iznosa ukupno dodijeljenih sredstava za provedbu </a:t>
            </a:r>
            <a:r>
              <a:rPr lang="hr-HR" sz="2000" b="1" dirty="0" err="1"/>
              <a:t>Podmjere</a:t>
            </a:r>
            <a:r>
              <a:rPr lang="hr-HR" sz="2000" b="1" dirty="0"/>
              <a:t> 19.3</a:t>
            </a:r>
            <a:r>
              <a:rPr lang="hr-HR" sz="2000" dirty="0"/>
              <a:t>. (ukupno za </a:t>
            </a:r>
            <a:r>
              <a:rPr lang="hr-HR" sz="2000" dirty="0" err="1"/>
              <a:t>Podmjeru</a:t>
            </a:r>
            <a:r>
              <a:rPr lang="hr-HR" sz="2000" dirty="0"/>
              <a:t> 19.3. po LAG-u se odobrilo najviše do 100.000,00 eura)</a:t>
            </a:r>
          </a:p>
          <a:p>
            <a:r>
              <a:rPr lang="pl-PL" sz="2000" dirty="0"/>
              <a:t>najniži iznos potpore za provedbu projekta suradnje nije propisan. </a:t>
            </a:r>
          </a:p>
          <a:p>
            <a:r>
              <a:rPr lang="hr-HR" sz="2000" dirty="0"/>
              <a:t>intenzitet potpore za provedbu pojedinog projekta suradnje određuje odabrani LAG, a može iznositi do 100% prihvatljivih troškova za provedbu aktivnosti projekta suradnje. </a:t>
            </a: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1841" y="793820"/>
            <a:ext cx="1652159" cy="107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726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r-HR" b="1" dirty="0">
                <a:solidFill>
                  <a:prstClr val="white"/>
                </a:solidFill>
              </a:rPr>
              <a:t>Uvjeti prihvatljivosti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0314"/>
            <a:ext cx="8229600" cy="4871996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hr-HR" dirty="0"/>
              <a:t>više od 50 % članova skupine/udruge sudjeluje u sustavima kvalitete/ekološkoj proizvodnji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hr-HR" sz="8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hr-HR" dirty="0"/>
              <a:t>jedan član skupine proizvođača/udruge ima Odluku o dodjeli sredstava ili je podnio zahtjev za potporu na natječaj za tip operacije 3.1.1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hr-HR" sz="8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hr-HR" dirty="0"/>
              <a:t>uz prvi dio zahtjeva za potporu podnosen Plan informiranja i promoviranja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hr-HR" sz="8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hr-HR" dirty="0"/>
              <a:t>član proizvođač ne može biti prijavljen kao član dviju ili više skupina ili udruga za isti proizvod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5402" y="793820"/>
            <a:ext cx="768163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8060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KRITERIJI</a:t>
            </a:r>
            <a:r>
              <a:rPr lang="hr-HR" dirty="0"/>
              <a:t> </a:t>
            </a:r>
            <a:r>
              <a:rPr lang="hr-HR" b="1" dirty="0"/>
              <a:t>ODABIRA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5179679"/>
              </p:ext>
            </p:extLst>
          </p:nvPr>
        </p:nvGraphicFramePr>
        <p:xfrm>
          <a:off x="457200" y="1047750"/>
          <a:ext cx="7380288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3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21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hr-HR" dirty="0"/>
                        <a:t>Kriterij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Bodovi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Broj uključenih partnera u projekt suradnje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najviše 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3-4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5 i više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Tip projekta suradnje</a:t>
                      </a:r>
                      <a:r>
                        <a:rPr lang="hr-HR" baseline="-25000" dirty="0"/>
                        <a:t> </a:t>
                      </a:r>
                      <a:r>
                        <a:rPr lang="hr-HR" baseline="0" dirty="0"/>
                        <a:t> *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najviše 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/>
                        <a:t>međuteritorijalni</a:t>
                      </a:r>
                      <a:r>
                        <a:rPr lang="hr-HR" baseline="0" dirty="0"/>
                        <a:t> (unutar granica RH)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transnacionalni unutar EU</a:t>
                      </a:r>
                      <a:r>
                        <a:rPr lang="hr-HR" baseline="0" dirty="0"/>
                        <a:t> (između država članica EU)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Transnacionalni</a:t>
                      </a:r>
                      <a:r>
                        <a:rPr lang="hr-HR" baseline="0" dirty="0"/>
                        <a:t> (s trećim državama)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Uloga LAG-a u projektu suradnje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najviše</a:t>
                      </a:r>
                      <a:r>
                        <a:rPr lang="hr-HR" baseline="0" dirty="0"/>
                        <a:t> 20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nositelj projekta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partner na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hr-HR" dirty="0"/>
                        <a:t>NAJVEĆI MOGUĆI BROJ BODOVA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hr-HR" dirty="0"/>
                        <a:t>PRAG PROLAZNOSTI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8" name="Slika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8640" y="793820"/>
            <a:ext cx="1475360" cy="1969179"/>
          </a:xfrm>
          <a:prstGeom prst="rect">
            <a:avLst/>
          </a:prstGeom>
        </p:spPr>
      </p:pic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195943" y="16462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kumimoji="0" lang="hr-HR" altLang="sr-Latn-R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68678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1104" y="456692"/>
            <a:ext cx="4147022" cy="4058920"/>
          </a:xfrm>
          <a:prstGeom prst="rect">
            <a:avLst/>
          </a:prstGeom>
          <a:solidFill>
            <a:srgbClr val="5D839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 Normal" charset="0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824" y="2890011"/>
            <a:ext cx="3974302" cy="1115064"/>
          </a:xfrm>
        </p:spPr>
        <p:txBody>
          <a:bodyPr>
            <a:noAutofit/>
          </a:bodyPr>
          <a:lstStyle/>
          <a:p>
            <a:r>
              <a:rPr lang="hr-HR" sz="1800" b="1" dirty="0">
                <a:solidFill>
                  <a:schemeClr val="bg1"/>
                </a:solidFill>
                <a:latin typeface="Tahoma Normal"/>
              </a:rPr>
              <a:t>MREŽA ZA RURALNI RAZVOJ</a:t>
            </a:r>
            <a:endParaRPr lang="en-US" sz="1800" b="1" dirty="0">
              <a:solidFill>
                <a:schemeClr val="bg1"/>
              </a:solidFill>
              <a:latin typeface="Tahoma Norm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3824" y="718314"/>
            <a:ext cx="3815080" cy="2113280"/>
          </a:xfrm>
        </p:spPr>
        <p:txBody>
          <a:bodyPr anchor="t" anchorCtr="0">
            <a:normAutofit/>
          </a:bodyPr>
          <a:lstStyle/>
          <a:p>
            <a:pPr algn="l">
              <a:spcBef>
                <a:spcPts val="1200"/>
              </a:spcBef>
            </a:pPr>
            <a:r>
              <a:rPr lang="en-US" sz="2600" b="1" dirty="0">
                <a:latin typeface="Tahoma" charset="0"/>
                <a:ea typeface="Tahoma" charset="0"/>
                <a:cs typeface="Tahoma" charset="0"/>
              </a:rPr>
              <a:t>PROGRAM </a:t>
            </a:r>
            <a:br>
              <a:rPr lang="en-US" sz="2600" b="1" dirty="0">
                <a:latin typeface="Tahoma" charset="0"/>
                <a:ea typeface="Tahoma" charset="0"/>
                <a:cs typeface="Tahoma" charset="0"/>
              </a:rPr>
            </a:br>
            <a:r>
              <a:rPr lang="en-US" sz="2600" b="1" dirty="0">
                <a:latin typeface="Tahoma" charset="0"/>
                <a:ea typeface="Tahoma" charset="0"/>
                <a:cs typeface="Tahoma" charset="0"/>
              </a:rPr>
              <a:t>RURALNOG RAZVOJA </a:t>
            </a:r>
            <a:r>
              <a:rPr lang="en-US" sz="2600" dirty="0">
                <a:latin typeface="Tahoma" charset="0"/>
                <a:ea typeface="Tahoma" charset="0"/>
                <a:cs typeface="Tahoma" charset="0"/>
              </a:rPr>
              <a:t>REPUBLIKE HRVATSKE </a:t>
            </a:r>
            <a:br>
              <a:rPr lang="en-US" sz="2600" dirty="0">
                <a:latin typeface="Tahoma" charset="0"/>
                <a:ea typeface="Tahoma" charset="0"/>
                <a:cs typeface="Tahoma" charset="0"/>
              </a:rPr>
            </a:br>
            <a:r>
              <a:rPr lang="en-US" sz="2600" dirty="0">
                <a:latin typeface="Tahoma" charset="0"/>
                <a:ea typeface="Tahoma" charset="0"/>
                <a:cs typeface="Tahoma" charset="0"/>
              </a:rPr>
              <a:t>ZA RAZDOBLJE </a:t>
            </a:r>
            <a:br>
              <a:rPr lang="en-US" sz="2600" dirty="0">
                <a:latin typeface="Tahoma" charset="0"/>
                <a:ea typeface="Tahoma" charset="0"/>
                <a:cs typeface="Tahoma" charset="0"/>
              </a:rPr>
            </a:br>
            <a:r>
              <a:rPr lang="en-US" sz="2600" dirty="0">
                <a:latin typeface="Tahoma" charset="0"/>
                <a:ea typeface="Tahoma" charset="0"/>
                <a:cs typeface="Tahoma" charset="0"/>
              </a:rPr>
              <a:t>2014. – 2020.</a:t>
            </a:r>
            <a:endParaRPr lang="en-US" sz="19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46706" y="5067759"/>
            <a:ext cx="3611880" cy="47450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charset="0"/>
                <a:ea typeface="Tahoma" charset="0"/>
                <a:cs typeface="Tahoma" charset="0"/>
              </a:rPr>
              <a:t>Zagreb</a:t>
            </a:r>
            <a:r>
              <a:rPr kumimoji="0" lang="hr-HR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charset="0"/>
                <a:ea typeface="Tahoma" charset="0"/>
                <a:cs typeface="Tahoma" charset="0"/>
              </a:rPr>
              <a:t>, veljača 2019.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5275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Prihvatljivi korisnici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53142" y="2346385"/>
            <a:ext cx="7107171" cy="329529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hr-HR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Članovi Mreže za ruralni razvoj zaključno s danom objave Poziva i koji imaju aktiviran korisnički račun zaključno s danom i vremenom početka podnošenja prijava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hr-HR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hr-HR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hr-HR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hr-HR" sz="2100" dirty="0">
              <a:solidFill>
                <a:prstClr val="black"/>
              </a:solidFill>
              <a:latin typeface="Calibri"/>
              <a:cs typeface="Times New Roman" panose="02020603050405020304" pitchFamily="18" charset="0"/>
            </a:endParaRPr>
          </a:p>
          <a:p>
            <a:pPr lvl="0" defTabSz="914400">
              <a:buFont typeface="Wingdings" panose="05000000000000000000" pitchFamily="2" charset="2"/>
              <a:buChar char="q"/>
            </a:pPr>
            <a:endParaRPr lang="hr-HR" sz="2100" dirty="0">
              <a:solidFill>
                <a:prstClr val="black"/>
              </a:solidFill>
              <a:latin typeface="Calibri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hr-HR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64371" y="1426029"/>
            <a:ext cx="1625861" cy="12531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56418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Uvjeti prihvatljivosti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69488" y="1062130"/>
            <a:ext cx="7464877" cy="4990327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endParaRPr lang="hr-HR" sz="1900" dirty="0"/>
          </a:p>
          <a:p>
            <a:pPr marL="0" indent="0">
              <a:buNone/>
            </a:pPr>
            <a:r>
              <a:rPr lang="hr-HR" dirty="0"/>
              <a:t>Prilikom podnošenja prijave, aktivnosti moraju ispunjavati sljedeće uvjete:</a:t>
            </a:r>
          </a:p>
          <a:p>
            <a:pPr marL="0" indent="0">
              <a:buNone/>
            </a:pPr>
            <a:endParaRPr lang="hr-HR" sz="2000" dirty="0"/>
          </a:p>
          <a:p>
            <a:pPr lvl="0"/>
            <a:r>
              <a:rPr lang="hr-HR" dirty="0"/>
              <a:t>provoditi se na području Republike Hrvatske, osim aktivnosti studijskih putovanja koja se mogu provoditi i izvan Republike Hrvatske</a:t>
            </a:r>
          </a:p>
          <a:p>
            <a:pPr lvl="0"/>
            <a:r>
              <a:rPr lang="hr-HR" dirty="0"/>
              <a:t>početak provedbe aktivnosti je nakon podnošenja prijave prijavitelja na Poziv</a:t>
            </a:r>
          </a:p>
          <a:p>
            <a:pPr lvl="0"/>
            <a:r>
              <a:rPr lang="hr-HR" dirty="0"/>
              <a:t>završetak provedbe aktivnosti je najkasnije do 31. prosinca 2019. godine</a:t>
            </a:r>
          </a:p>
          <a:p>
            <a:pPr lvl="0"/>
            <a:r>
              <a:rPr lang="hr-HR" dirty="0"/>
              <a:t>doprinositi najmanje jednom cilju Mreže:</a:t>
            </a:r>
          </a:p>
          <a:p>
            <a:pPr marL="0" indent="0">
              <a:buNone/>
            </a:pPr>
            <a:r>
              <a:rPr lang="hr-HR" dirty="0"/>
              <a:t>- povećanje sudjelovanja dionika u provedbi Programa ruralnog razvoja Republike Hrvatske za razdoblje 2014. – 2020. (u daljnjem tekstu: Program)</a:t>
            </a:r>
          </a:p>
          <a:p>
            <a:pPr marL="0" indent="0">
              <a:buNone/>
            </a:pPr>
            <a:r>
              <a:rPr lang="hr-HR" dirty="0"/>
              <a:t>- poboljšanje kvalitete provedbe Programa</a:t>
            </a:r>
          </a:p>
          <a:p>
            <a:pPr marL="0" indent="0">
              <a:buNone/>
            </a:pPr>
            <a:r>
              <a:rPr lang="hr-HR" dirty="0"/>
              <a:t>- informiranje šire javnosti i potencijalnih korisnika o Programu i mogućnostima sufinanciranja projekata</a:t>
            </a:r>
          </a:p>
          <a:p>
            <a:pPr marL="0" indent="0">
              <a:buNone/>
            </a:pPr>
            <a:r>
              <a:rPr lang="hr-HR" dirty="0"/>
              <a:t>- poticanje inovacija u poljoprivredi, proizvodnji hrane, šumarstvu i ruralnim područjima</a:t>
            </a:r>
          </a:p>
          <a:p>
            <a:pPr lvl="0"/>
            <a:r>
              <a:rPr lang="hr-HR" dirty="0"/>
              <a:t>isti troškovi ne smiju biti već sufinancirani sredstvima potpore (zabrana dvostrukog financiranja)</a:t>
            </a:r>
          </a:p>
          <a:p>
            <a:pPr lvl="0"/>
            <a:r>
              <a:rPr lang="hr-HR" dirty="0"/>
              <a:t>događaji koji se organiziraju (radionica, seminar, okrugli stol, konferencija, simpozij, sajam i sl., a isključujući studijsko putovanje) moraju biti organizirani/suorganizirani od strane prijavitelja</a:t>
            </a:r>
          </a:p>
          <a:p>
            <a:pPr lvl="0"/>
            <a:r>
              <a:rPr lang="hr-HR" dirty="0"/>
              <a:t>ključni stručnjaci u provedbi aktivnosti za čije usluge je zatraženo sufinanciranje moraju imati najmanje 5 godina iskustva u traženom stručnom području, a drugi stručnjaci u provedbi aktivnosti za čije usluge je zatraženo sufinanciranje moraju imati najmanje 2 godine iskustva u traženom stručnom području</a:t>
            </a:r>
          </a:p>
          <a:p>
            <a:pPr lvl="0"/>
            <a:r>
              <a:rPr lang="hr-HR" dirty="0"/>
              <a:t>studijska putovanja moraju biti u vezi provedbe Programa, Zajedničke poljoprivredne politike (u daljnjem tekstu: ZPP), odnosno ispunjavanja ciljeva Mreže. </a:t>
            </a:r>
          </a:p>
          <a:p>
            <a:pPr lvl="0"/>
            <a:r>
              <a:rPr lang="hr-HR" dirty="0"/>
              <a:t>na studijskom putovanju može sudjelovati najviše 10 osoba</a:t>
            </a:r>
          </a:p>
          <a:p>
            <a:pPr lvl="0"/>
            <a:r>
              <a:rPr lang="hr-HR" dirty="0"/>
              <a:t>osobe koje sudjeluju na studijskom putovanju moraju biti zaposlenici i/ili članovi i/ili zaposlenici prijavitelja ili drugog člana Mreže</a:t>
            </a:r>
          </a:p>
          <a:p>
            <a:pPr lvl="0"/>
            <a:r>
              <a:rPr lang="hr-HR" dirty="0"/>
              <a:t>traženi iznos potpore po aktivnosti ne smije biti manji od 5.000,00 kuna niti veći od 50.000,00 kuna uključujući porez na dodanu vrijednost (u daljnjem tekstu: PDV) neovisno o poreznom statusu prijavitelja</a:t>
            </a:r>
          </a:p>
          <a:p>
            <a:pPr lvl="0"/>
            <a:r>
              <a:rPr lang="hr-HR" dirty="0"/>
              <a:t>ponude moraju biti važeće na dan podnošenja prijave (naznačen rok valjanosti ponude) i moraju glasiti na prijavitelja.</a:t>
            </a:r>
          </a:p>
          <a:p>
            <a:endParaRPr lang="hr-HR" sz="2000" dirty="0"/>
          </a:p>
          <a:p>
            <a:pPr algn="just">
              <a:buClr>
                <a:srgbClr val="5D8395"/>
              </a:buClr>
            </a:pPr>
            <a:endParaRPr lang="hr-HR" sz="1900" b="1" dirty="0"/>
          </a:p>
          <a:p>
            <a:pPr algn="just">
              <a:buClr>
                <a:srgbClr val="5D8395"/>
              </a:buClr>
            </a:pPr>
            <a:endParaRPr lang="hr-HR" sz="1900" dirty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34365" y="1247429"/>
            <a:ext cx="1219200" cy="14413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08642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/>
              <a:t>Prihvatljivi TROŠKOVI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1" y="981388"/>
            <a:ext cx="7304314" cy="48634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b="1" dirty="0"/>
              <a:t>Prihvatljive aktivnosti</a:t>
            </a:r>
            <a:r>
              <a:rPr lang="hr-HR" dirty="0"/>
              <a:t> za sufinanciranje su:</a:t>
            </a:r>
          </a:p>
          <a:p>
            <a:pPr lvl="0"/>
            <a:r>
              <a:rPr lang="hr-HR" dirty="0"/>
              <a:t>događaji koji se organiziraju u trajanju do najviše 3 dana (radionica, seminar, okrugli stol, konferencija, simpozij, sajam i sl., a isključujući studijsko putovanje) i koji su organizirani/suorganizirani od strane prijavitelja</a:t>
            </a:r>
          </a:p>
          <a:p>
            <a:pPr lvl="0"/>
            <a:r>
              <a:rPr lang="hr-HR" dirty="0"/>
              <a:t>istraživanja/analize/studije</a:t>
            </a:r>
          </a:p>
          <a:p>
            <a:pPr lvl="0"/>
            <a:r>
              <a:rPr lang="hr-HR" dirty="0"/>
              <a:t>promidžbeni materijali koji nisu sastavni dio </a:t>
            </a:r>
            <a:r>
              <a:rPr lang="hr-HR" dirty="0" err="1"/>
              <a:t>frugih</a:t>
            </a:r>
            <a:r>
              <a:rPr lang="hr-HR" dirty="0"/>
              <a:t> prihvatljivih aktivnosti </a:t>
            </a:r>
          </a:p>
          <a:p>
            <a:pPr lvl="0"/>
            <a:r>
              <a:rPr lang="hr-HR" dirty="0"/>
              <a:t>studijska putovanja u vezi provedbe Programa, ZPP odnosno ispunjavanja ciljeva Mreže.  </a:t>
            </a:r>
          </a:p>
          <a:p>
            <a:pPr lvl="0" algn="just">
              <a:buFont typeface="Wingdings" panose="05000000000000000000" pitchFamily="2" charset="2"/>
              <a:buChar char="q"/>
            </a:pPr>
            <a:endParaRPr lang="hr-HR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6908" y="1210826"/>
            <a:ext cx="1556657" cy="17224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24734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hr-HR" b="1" dirty="0"/>
            </a:br>
            <a:r>
              <a:rPr lang="hr-HR" b="1" dirty="0"/>
              <a:t>Potpora 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85057" y="916912"/>
            <a:ext cx="7249885" cy="4994031"/>
          </a:xfrm>
        </p:spPr>
        <p:txBody>
          <a:bodyPr>
            <a:normAutofit/>
          </a:bodyPr>
          <a:lstStyle/>
          <a:p>
            <a:pPr marL="0" indent="0" algn="just">
              <a:buClr>
                <a:srgbClr val="5D8395"/>
              </a:buClr>
              <a:buNone/>
            </a:pPr>
            <a:endParaRPr lang="hr-HR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r-HR" dirty="0"/>
              <a:t>najviši iznos potpore  je 5.000,00 kuna</a:t>
            </a:r>
          </a:p>
          <a:p>
            <a:r>
              <a:rPr lang="hr-HR" dirty="0"/>
              <a:t>Najviši iznos potpore je 50.000,00 kuna</a:t>
            </a:r>
          </a:p>
          <a:p>
            <a:pPr marL="0" indent="0">
              <a:buNone/>
            </a:pPr>
            <a:endParaRPr lang="hr-HR" sz="2000" dirty="0"/>
          </a:p>
          <a:p>
            <a:r>
              <a:rPr lang="hr-HR" dirty="0"/>
              <a:t>PDV je neprihvatljiv trošak u slučaju da je prijavitelj obveznik PDV-a te ima pravo na odbitak PDV-a.</a:t>
            </a:r>
          </a:p>
          <a:p>
            <a:endParaRPr lang="hr-HR" sz="2000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1841" y="793820"/>
            <a:ext cx="1652159" cy="107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5555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  <a:defRPr/>
            </a:pPr>
            <a:endParaRPr lang="hr-HR" b="1" dirty="0">
              <a:solidFill>
                <a:prstClr val="black"/>
              </a:solidFill>
            </a:endParaRPr>
          </a:p>
          <a:p>
            <a:pPr marL="0" indent="0" algn="ctr">
              <a:buNone/>
              <a:defRPr/>
            </a:pPr>
            <a:r>
              <a:rPr lang="hr-HR" sz="3200" b="1" dirty="0"/>
              <a:t>HVALA NA POZORNOSTI!</a:t>
            </a:r>
          </a:p>
          <a:p>
            <a:pPr algn="ctr">
              <a:defRPr/>
            </a:pPr>
            <a:endParaRPr lang="hr-HR" b="1" i="1" kern="0" dirty="0">
              <a:solidFill>
                <a:srgbClr val="9BBB59">
                  <a:lumMod val="50000"/>
                </a:srgbClr>
              </a:solidFill>
              <a:latin typeface="Times New Roman"/>
            </a:endParaRPr>
          </a:p>
          <a:p>
            <a:pPr marL="0" indent="0" algn="ctr">
              <a:buNone/>
              <a:defRPr/>
            </a:pPr>
            <a:r>
              <a:rPr lang="hr-HR" sz="3200" b="1" i="1" kern="0" dirty="0">
                <a:solidFill>
                  <a:srgbClr val="A64337"/>
                </a:solidFill>
                <a:latin typeface="Times New Roman"/>
                <a:hlinkClick r:id="rId2"/>
              </a:rPr>
              <a:t>www.mps.hr</a:t>
            </a:r>
            <a:endParaRPr lang="hr-HR" sz="3200" b="1" i="1" kern="0" dirty="0">
              <a:solidFill>
                <a:srgbClr val="A64337"/>
              </a:solidFill>
              <a:latin typeface="Times New Roman"/>
            </a:endParaRPr>
          </a:p>
          <a:p>
            <a:pPr marL="0" indent="0" algn="ctr">
              <a:buNone/>
              <a:defRPr/>
            </a:pPr>
            <a:endParaRPr lang="hr-HR" sz="900" b="1" i="1" kern="0" dirty="0">
              <a:solidFill>
                <a:srgbClr val="A64337"/>
              </a:solidFill>
              <a:latin typeface="Times New Roman"/>
            </a:endParaRPr>
          </a:p>
          <a:p>
            <a:pPr marL="0" indent="0" algn="ctr">
              <a:buNone/>
              <a:defRPr/>
            </a:pPr>
            <a:r>
              <a:rPr lang="hr-HR" sz="3200" b="1" i="1" kern="0" dirty="0">
                <a:solidFill>
                  <a:srgbClr val="A64337"/>
                </a:solidFill>
                <a:latin typeface="Times New Roman"/>
                <a:hlinkClick r:id="rId3"/>
              </a:rPr>
              <a:t>www.ruralnirazvoj.hr</a:t>
            </a:r>
            <a:endParaRPr lang="hr-HR" sz="3200" b="1" i="1" kern="0" dirty="0">
              <a:solidFill>
                <a:srgbClr val="A64337"/>
              </a:solidFill>
              <a:latin typeface="Times New Roman"/>
            </a:endParaRPr>
          </a:p>
          <a:p>
            <a:pPr marL="0" indent="0" algn="ctr">
              <a:buNone/>
              <a:defRPr/>
            </a:pPr>
            <a:r>
              <a:rPr lang="hr-HR" sz="3200" b="1" i="1" kern="0" dirty="0">
                <a:solidFill>
                  <a:srgbClr val="A64337"/>
                </a:solidFill>
                <a:latin typeface="Times New Roman"/>
                <a:hlinkClick r:id="rId4"/>
              </a:rPr>
              <a:t>www.apprrr.hr</a:t>
            </a:r>
            <a:endParaRPr lang="hr-HR" sz="3200" b="1" i="1" kern="0" dirty="0">
              <a:solidFill>
                <a:srgbClr val="A64337"/>
              </a:solidFill>
              <a:latin typeface="Times New Roman"/>
            </a:endParaRPr>
          </a:p>
          <a:p>
            <a:pPr marL="0" indent="0" algn="ctr">
              <a:buNone/>
              <a:defRPr/>
            </a:pPr>
            <a:r>
              <a:rPr lang="hr-HR" sz="3200" b="1" i="1" kern="0" dirty="0">
                <a:solidFill>
                  <a:srgbClr val="A64337"/>
                </a:solidFill>
                <a:latin typeface="Times New Roman"/>
              </a:rPr>
              <a:t> </a:t>
            </a:r>
            <a:endParaRPr lang="hr-HR" sz="3200" b="1" i="1" kern="0" dirty="0">
              <a:solidFill>
                <a:srgbClr val="9BBB59">
                  <a:lumMod val="50000"/>
                </a:srgbClr>
              </a:solidFill>
              <a:latin typeface="Times New Roman"/>
            </a:endParaRPr>
          </a:p>
          <a:p>
            <a:pPr marL="0" indent="0" algn="ctr">
              <a:buNone/>
              <a:defRPr/>
            </a:pPr>
            <a:r>
              <a:rPr lang="hr-HR" sz="3200" b="1" kern="0" dirty="0">
                <a:solidFill>
                  <a:srgbClr val="A643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01/6408–100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7355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r-HR" b="1" dirty="0">
                <a:solidFill>
                  <a:prstClr val="white"/>
                </a:solidFill>
              </a:rPr>
              <a:t>Prihvatljivi AKTIVNOSTI/TROŠKOVI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5402" y="779294"/>
            <a:ext cx="768163" cy="536494"/>
          </a:xfrm>
          <a:prstGeom prst="rect">
            <a:avLst/>
          </a:prstGeom>
        </p:spPr>
      </p:pic>
      <p:sp>
        <p:nvSpPr>
          <p:cNvPr id="5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91920"/>
            <a:ext cx="8229600" cy="4835901"/>
          </a:xfrm>
        </p:spPr>
        <p:txBody>
          <a:bodyPr>
            <a:normAutofit/>
          </a:bodyPr>
          <a:lstStyle/>
          <a:p>
            <a:pPr lvl="0" algn="just">
              <a:buClr>
                <a:srgbClr val="C3D755"/>
              </a:buClr>
              <a:buFont typeface="Wingdings" panose="05000000000000000000" pitchFamily="2" charset="2"/>
              <a:buChar char="q"/>
            </a:pPr>
            <a:r>
              <a:rPr lang="hr-HR" sz="2000" dirty="0"/>
              <a:t>organizacija sajmova, izložbi, manifestacija i drugih namjenskih promotivnih događanja </a:t>
            </a:r>
          </a:p>
          <a:p>
            <a:pPr lvl="0" algn="just">
              <a:buClr>
                <a:srgbClr val="C3D755"/>
              </a:buClr>
              <a:buFont typeface="Wingdings" panose="05000000000000000000" pitchFamily="2" charset="2"/>
              <a:buChar char="q"/>
            </a:pPr>
            <a:r>
              <a:rPr lang="hr-HR" sz="2000" dirty="0"/>
              <a:t>sudjelovanja korisnika na sajmovima, izložbama, manifestacijama i drugim namjenskim promotivnim događanjima </a:t>
            </a:r>
          </a:p>
          <a:p>
            <a:pPr lvl="0" algn="just">
              <a:buClr>
                <a:srgbClr val="C3D755"/>
              </a:buClr>
              <a:buFont typeface="Wingdings" panose="05000000000000000000" pitchFamily="2" charset="2"/>
              <a:buChar char="q"/>
            </a:pPr>
            <a:r>
              <a:rPr lang="hr-HR" sz="2000" dirty="0"/>
              <a:t>organizacija radionica, seminara i konferencija</a:t>
            </a:r>
          </a:p>
          <a:p>
            <a:pPr lvl="0" algn="just">
              <a:buClr>
                <a:srgbClr val="C3D755"/>
              </a:buClr>
              <a:buFont typeface="Wingdings" panose="05000000000000000000" pitchFamily="2" charset="2"/>
              <a:buChar char="q"/>
            </a:pPr>
            <a:r>
              <a:rPr lang="hr-HR" sz="2000" dirty="0"/>
              <a:t>sudjelovanja korisnika na radionicama, seminarima i konferencijama</a:t>
            </a:r>
          </a:p>
          <a:p>
            <a:pPr lvl="0" algn="just">
              <a:buClr>
                <a:srgbClr val="C3D755"/>
              </a:buClr>
              <a:buFont typeface="Wingdings" panose="05000000000000000000" pitchFamily="2" charset="2"/>
              <a:buChar char="q"/>
            </a:pPr>
            <a:r>
              <a:rPr lang="hr-HR" sz="2000" dirty="0"/>
              <a:t>izrada promotivnih materijala</a:t>
            </a:r>
          </a:p>
          <a:p>
            <a:pPr lvl="0" algn="just">
              <a:buClr>
                <a:srgbClr val="C3D755"/>
              </a:buClr>
              <a:buFont typeface="Wingdings" panose="05000000000000000000" pitchFamily="2" charset="2"/>
              <a:buChar char="q"/>
            </a:pPr>
            <a:r>
              <a:rPr lang="hr-HR" sz="2000" dirty="0"/>
              <a:t>izrada, razvoj i održavanje interaktivne mrežne stranice skupine/udruge namijenjene promoviranju proizvoda iz sustava kvalitete i ekoloških proizvoda</a:t>
            </a:r>
          </a:p>
          <a:p>
            <a:pPr lvl="0" algn="just">
              <a:buClr>
                <a:srgbClr val="C3D755"/>
              </a:buClr>
              <a:buFont typeface="Wingdings" panose="05000000000000000000" pitchFamily="2" charset="2"/>
              <a:buChar char="q"/>
            </a:pPr>
            <a:r>
              <a:rPr lang="hr-HR" sz="2000" dirty="0"/>
              <a:t>zakup oglasnog prostora</a:t>
            </a:r>
          </a:p>
          <a:p>
            <a:pPr lvl="0" algn="just">
              <a:buClr>
                <a:srgbClr val="C3D755"/>
              </a:buClr>
              <a:buFont typeface="Wingdings" panose="05000000000000000000" pitchFamily="2" charset="2"/>
              <a:buChar char="q"/>
            </a:pPr>
            <a:r>
              <a:rPr lang="hr-HR" sz="2000" dirty="0"/>
              <a:t>informativne i promotivne aktivnosti putem različitih kanala komunikacije, aktivnosti na prodajnim mjestima od nacionalnog ili EU značaja ili kroz </a:t>
            </a:r>
            <a:r>
              <a:rPr lang="hr-HR" sz="2000" dirty="0" err="1"/>
              <a:t>HoReCa</a:t>
            </a:r>
            <a:r>
              <a:rPr lang="hr-HR" sz="2000" dirty="0"/>
              <a:t> kanale. </a:t>
            </a:r>
          </a:p>
          <a:p>
            <a:pPr algn="just">
              <a:buClr>
                <a:srgbClr val="C3D755"/>
              </a:buClr>
              <a:buFont typeface="Wingdings" panose="05000000000000000000" pitchFamily="2" charset="2"/>
              <a:buChar char="q"/>
            </a:pPr>
            <a:endParaRPr lang="hr-HR" sz="2000" dirty="0"/>
          </a:p>
          <a:p>
            <a:pPr algn="just">
              <a:buClr>
                <a:srgbClr val="C3D755"/>
              </a:buClr>
              <a:buFont typeface="Wingdings" panose="05000000000000000000" pitchFamily="2" charset="2"/>
              <a:buChar char="q"/>
            </a:pPr>
            <a:endParaRPr lang="hr-HR" sz="1800" dirty="0"/>
          </a:p>
          <a:p>
            <a:pPr algn="just">
              <a:buClr>
                <a:srgbClr val="C3D755"/>
              </a:buClr>
              <a:buFont typeface="Wingdings" panose="05000000000000000000" pitchFamily="2" charset="2"/>
              <a:buChar char="q"/>
            </a:pP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361097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r-HR" b="1" dirty="0"/>
              <a:t>POTPORA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2547"/>
            <a:ext cx="8109284" cy="3840957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hr-HR" dirty="0"/>
              <a:t>   maksimalno pet godina </a:t>
            </a:r>
          </a:p>
          <a:p>
            <a:pPr>
              <a:buFont typeface="Wingdings" panose="05000000000000000000" pitchFamily="2" charset="2"/>
              <a:buChar char="q"/>
            </a:pPr>
            <a:endParaRPr lang="hr-HR" dirty="0"/>
          </a:p>
          <a:p>
            <a:pPr>
              <a:buFont typeface="Wingdings" panose="05000000000000000000" pitchFamily="2" charset="2"/>
              <a:buChar char="q"/>
            </a:pPr>
            <a:r>
              <a:rPr lang="hr-HR" dirty="0"/>
              <a:t>   maksimalno 100.000 </a:t>
            </a:r>
            <a:r>
              <a:rPr lang="hr-HR"/>
              <a:t>eura kroz </a:t>
            </a:r>
            <a:r>
              <a:rPr lang="hr-HR" dirty="0"/>
              <a:t>pet godina </a:t>
            </a:r>
          </a:p>
          <a:p>
            <a:pPr>
              <a:buFont typeface="Wingdings" panose="05000000000000000000" pitchFamily="2" charset="2"/>
              <a:buChar char="q"/>
            </a:pPr>
            <a:endParaRPr lang="hr-HR" dirty="0"/>
          </a:p>
          <a:p>
            <a:pPr>
              <a:buFont typeface="Wingdings" panose="05000000000000000000" pitchFamily="2" charset="2"/>
              <a:buChar char="q"/>
            </a:pPr>
            <a:r>
              <a:rPr lang="hr-HR" dirty="0"/>
              <a:t>   maksimalno 30.000 € godišnje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1173" y="2577252"/>
            <a:ext cx="1652159" cy="10790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4444" y="4501043"/>
            <a:ext cx="2085013" cy="117663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5169" y="966206"/>
            <a:ext cx="768163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406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r-HR" b="1" dirty="0"/>
              <a:t>PLAN informiranja i promoviranja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8358" y="953273"/>
            <a:ext cx="7909728" cy="481615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hr-HR" sz="2200" i="1" dirty="0"/>
              <a:t>prilog 5 Natječaja</a:t>
            </a:r>
          </a:p>
          <a:p>
            <a:pPr marL="0" lvl="0" indent="0" algn="just">
              <a:buNone/>
            </a:pPr>
            <a:endParaRPr lang="hr-HR" sz="1900" dirty="0"/>
          </a:p>
          <a:p>
            <a:pPr marL="0" lvl="0" indent="0" algn="just">
              <a:buNone/>
            </a:pPr>
            <a:r>
              <a:rPr lang="hr-HR" sz="1900" dirty="0"/>
              <a:t>1. Opće informacije o korisniku </a:t>
            </a:r>
          </a:p>
          <a:p>
            <a:pPr marL="0" lvl="0" indent="0" algn="just">
              <a:buNone/>
            </a:pPr>
            <a:r>
              <a:rPr lang="hr-HR" sz="1900" dirty="0"/>
              <a:t>2. Podatke o proizvodu </a:t>
            </a:r>
          </a:p>
          <a:p>
            <a:pPr marL="0" lvl="0" indent="0" algn="just">
              <a:buNone/>
            </a:pPr>
            <a:r>
              <a:rPr lang="hr-HR" sz="1900" dirty="0"/>
              <a:t>3. Cilj Plana informiranja i promoviranja (kratko opisati) </a:t>
            </a:r>
          </a:p>
          <a:p>
            <a:pPr marL="0" lvl="0" indent="0" algn="just">
              <a:buNone/>
            </a:pPr>
            <a:r>
              <a:rPr lang="hr-HR" sz="1900" dirty="0"/>
              <a:t>4. Vrste aktivnosti za provedbu ciljeva i planirani proračun </a:t>
            </a:r>
          </a:p>
          <a:p>
            <a:pPr marL="0" lvl="0" indent="0" algn="just">
              <a:buNone/>
            </a:pPr>
            <a:r>
              <a:rPr lang="hr-HR" sz="1900" dirty="0"/>
              <a:t>5. Indikativni očekivani rezultati provedbe Plana informiranja i promoviranja sukladno odabranim aktivnostima </a:t>
            </a:r>
          </a:p>
          <a:p>
            <a:pPr marL="0" lvl="0" indent="0" algn="just">
              <a:buNone/>
            </a:pPr>
            <a:endParaRPr lang="hr-HR" sz="1900" dirty="0"/>
          </a:p>
          <a:p>
            <a:pPr marL="0" lvl="0" indent="0" algn="just">
              <a:buNone/>
            </a:pPr>
            <a:r>
              <a:rPr lang="hr-HR" sz="2000" dirty="0"/>
              <a:t>Potrebno je navesti planiranu aktivnost i indikativni broj planiranih pokazatelja (rezultata) za svaku od aktivnosti, po godinama. </a:t>
            </a:r>
          </a:p>
          <a:p>
            <a:pPr marL="0" lvl="0" indent="0" algn="just">
              <a:buNone/>
            </a:pPr>
            <a:r>
              <a:rPr lang="hr-HR" sz="2000" dirty="0"/>
              <a:t>Sve navedene aktivnosti i s njima povezani troškovi moraju biti u skladu s Pravilnikom i Natječajem. </a:t>
            </a:r>
          </a:p>
          <a:p>
            <a:pPr marL="0" indent="0">
              <a:buNone/>
            </a:pPr>
            <a:endParaRPr lang="hr-HR" sz="2000" b="1" dirty="0"/>
          </a:p>
          <a:p>
            <a:pPr marL="0" indent="0">
              <a:buNone/>
            </a:pPr>
            <a:r>
              <a:rPr lang="hr-HR" sz="2000" dirty="0"/>
              <a:t>Plan Informiranja i promoviranja za </a:t>
            </a:r>
            <a:r>
              <a:rPr lang="hr-HR" sz="2000" dirty="0" err="1"/>
              <a:t>podmjeru</a:t>
            </a:r>
            <a:r>
              <a:rPr lang="hr-HR" sz="2000" dirty="0"/>
              <a:t> 3.2. </a:t>
            </a:r>
            <a:r>
              <a:rPr lang="hr-HR" sz="2000" i="1" dirty="0"/>
              <a:t>popunjava korisnik na</a:t>
            </a:r>
            <a:endParaRPr lang="hr-HR" sz="19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8086" y="953273"/>
            <a:ext cx="768163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765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Kriteriji odabira</a:t>
            </a:r>
            <a:endParaRPr lang="hr-HR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1025140"/>
              </p:ext>
            </p:extLst>
          </p:nvPr>
        </p:nvGraphicFramePr>
        <p:xfrm>
          <a:off x="341376" y="968828"/>
          <a:ext cx="8180832" cy="5026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9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73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7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5058">
                <a:tc gridSpan="2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KRITERIJI ODABIRA ZA TIP OPERACIJE 3.2.1</a:t>
                      </a:r>
                    </a:p>
                  </a:txBody>
                  <a:tcPr marL="67901" marR="67901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Bodovi</a:t>
                      </a:r>
                    </a:p>
                  </a:txBody>
                  <a:tcPr marL="67901" marR="67901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3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1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solidFill>
                      <a:srgbClr val="A6433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chemeClr val="bg1"/>
                          </a:solidFill>
                          <a:effectLst/>
                        </a:rPr>
                        <a:t>Broj proizvođača koji su uključeni u skupinu* (alternativni)</a:t>
                      </a:r>
                      <a:endParaRPr lang="hr-HR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solidFill>
                      <a:srgbClr val="A6433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chemeClr val="bg1"/>
                          </a:solidFill>
                          <a:effectLst/>
                        </a:rPr>
                        <a:t>Najviše 10</a:t>
                      </a:r>
                      <a:endParaRPr lang="hr-HR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solidFill>
                      <a:srgbClr val="A643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3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više od 10 proizvođača uključenih u sustav kvalitete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10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3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od 5 do 10 proizvođača uključenih u sustav kvalitete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9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3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manje od 5 proizvođača uključenih u sustav kvalitete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8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3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hr-HR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solidFill>
                      <a:srgbClr val="A6433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chemeClr val="bg1"/>
                          </a:solidFill>
                          <a:effectLst/>
                        </a:rPr>
                        <a:t>Broj ekoloških proizvođača koji su uključeni u skupinu/udrugu* (alternativni)</a:t>
                      </a:r>
                      <a:endParaRPr lang="hr-HR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solidFill>
                      <a:srgbClr val="A6433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chemeClr val="bg1"/>
                          </a:solidFill>
                          <a:effectLst/>
                        </a:rPr>
                        <a:t>Najviše 10</a:t>
                      </a:r>
                      <a:endParaRPr lang="hr-HR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solidFill>
                      <a:srgbClr val="A643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3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više od 100 proizvođača uključenih u udrugu proizvođača ekoloških proizvoda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73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više od 50 proizvođača uključenih u udrugu proizvođača ekoloških proizvoda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8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3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solidFill>
                      <a:srgbClr val="A6433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chemeClr val="bg1"/>
                          </a:solidFill>
                          <a:effectLst/>
                        </a:rPr>
                        <a:t>Izlazni proizvodi</a:t>
                      </a:r>
                      <a:endParaRPr lang="hr-HR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solidFill>
                      <a:srgbClr val="A6433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chemeClr val="bg1"/>
                          </a:solidFill>
                          <a:effectLst/>
                        </a:rPr>
                        <a:t>Najviše 10</a:t>
                      </a:r>
                      <a:endParaRPr lang="hr-HR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solidFill>
                      <a:srgbClr val="A643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73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izlazni proizvod je rezultat prerade poljoprivrednih proizvoda obuhvaćenih Dodatkom I Ugovora o EU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10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78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izlazni proizvod je primarni poljoprivredni proizvod sustava kvalitete iz Dodatka I Ugovora o EU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5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6030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7901" marR="67901" marT="0" marB="0" anchor="ctr">
                    <a:solidFill>
                      <a:srgbClr val="A6433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Vrsta sustava kvalitete</a:t>
                      </a:r>
                    </a:p>
                  </a:txBody>
                  <a:tcPr marL="67901" marR="67901" marT="0" marB="0" anchor="ctr">
                    <a:solidFill>
                      <a:srgbClr val="A6433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Najviše 10</a:t>
                      </a:r>
                    </a:p>
                  </a:txBody>
                  <a:tcPr marL="67901" marR="67901" marT="0" marB="0" anchor="ctr">
                    <a:solidFill>
                      <a:srgbClr val="A643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36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ZOI, ZOZP, ZTS  **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10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36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Ekološki proizvod  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9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6030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7901" marR="67901" marT="0" marB="0" anchor="ctr">
                    <a:solidFill>
                      <a:srgbClr val="A6433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Ocjena plana informiranja i promoviranja</a:t>
                      </a:r>
                    </a:p>
                  </a:txBody>
                  <a:tcPr marL="67901" marR="67901" marT="0" marB="0" anchor="ctr">
                    <a:solidFill>
                      <a:srgbClr val="A6433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Najviše 20</a:t>
                      </a:r>
                    </a:p>
                  </a:txBody>
                  <a:tcPr marL="67901" marR="67901" marT="0" marB="0" anchor="ctr">
                    <a:solidFill>
                      <a:srgbClr val="A643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3670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7901" marR="67901" marT="0" marB="0" anchor="ctr">
                    <a:solidFill>
                      <a:srgbClr val="A6433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Broj bodova iz Priloga V – Ocjena plana informiranja i promoviranja (upisati broj bodova od 12 do 20)</a:t>
                      </a:r>
                    </a:p>
                  </a:txBody>
                  <a:tcPr marL="67901" marR="67901" marT="0" marB="0" anchor="ctr">
                    <a:solidFill>
                      <a:srgbClr val="A6433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7901" marR="67901" marT="0" marB="0" anchor="ctr">
                    <a:solidFill>
                      <a:srgbClr val="A643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736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NAJVEĆI MOGUĆI BROJ BODOVA  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solidFill>
                      <a:srgbClr val="A6433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chemeClr val="bg1"/>
                          </a:solidFill>
                          <a:effectLst/>
                        </a:rPr>
                        <a:t>50</a:t>
                      </a:r>
                      <a:endParaRPr lang="hr-HR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solidFill>
                      <a:srgbClr val="A643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736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PRAG PROLAZNOSTI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solidFill>
                      <a:srgbClr val="A6433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chemeClr val="bg1"/>
                          </a:solidFill>
                          <a:effectLst/>
                        </a:rPr>
                        <a:t>30</a:t>
                      </a:r>
                      <a:endParaRPr lang="hr-HR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solidFill>
                      <a:srgbClr val="A643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5402" y="432334"/>
            <a:ext cx="768163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063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0387" y="80387"/>
            <a:ext cx="8973178" cy="407293"/>
          </a:xfrm>
        </p:spPr>
        <p:txBody>
          <a:bodyPr>
            <a:normAutofit fontScale="90000"/>
          </a:bodyPr>
          <a:lstStyle/>
          <a:p>
            <a:pPr algn="ctr"/>
            <a:r>
              <a:rPr lang="hr-HR" sz="2000" b="1" dirty="0"/>
              <a:t>Kriteriji Ocjenjivanja plana informiranja i promoviranja</a:t>
            </a:r>
            <a:endParaRPr lang="hr-HR" sz="2000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4696585"/>
              </p:ext>
            </p:extLst>
          </p:nvPr>
        </p:nvGraphicFramePr>
        <p:xfrm>
          <a:off x="207263" y="487680"/>
          <a:ext cx="8314945" cy="55839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7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88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9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4995">
                <a:tc gridSpan="2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KRITERIJI </a:t>
                      </a:r>
                      <a:r>
                        <a:rPr lang="hr-HR" sz="10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OCJENJIVANJA PLANA INFORMIRANJA I PROMOVIRANJA</a:t>
                      </a:r>
                      <a:endParaRPr lang="hr-HR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901" marR="67901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Bodovi</a:t>
                      </a:r>
                    </a:p>
                  </a:txBody>
                  <a:tcPr marL="67901" marR="67901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1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1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solidFill>
                      <a:srgbClr val="A6433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chemeClr val="bg1"/>
                          </a:solidFill>
                          <a:effectLst/>
                        </a:rPr>
                        <a:t>Uskla</a:t>
                      </a:r>
                      <a:r>
                        <a:rPr lang="pt-BR" sz="1000" dirty="0">
                          <a:solidFill>
                            <a:schemeClr val="bg1"/>
                          </a:solidFill>
                          <a:effectLst/>
                        </a:rPr>
                        <a:t>đenost aktivnosti s ciljem Plana informiranja i promoviranja</a:t>
                      </a:r>
                      <a:endParaRPr lang="hr-HR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solidFill>
                      <a:srgbClr val="A6433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chemeClr val="bg1"/>
                          </a:solidFill>
                          <a:effectLst/>
                        </a:rPr>
                        <a:t>Najviše 10</a:t>
                      </a:r>
                      <a:endParaRPr lang="hr-HR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solidFill>
                      <a:srgbClr val="A643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729"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</a:t>
                      </a:r>
                    </a:p>
                  </a:txBody>
                  <a:tcPr marL="67901" marR="67901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aktivnosti i s njima povezani troškovi u potpunosti su opisani i usklađeni s ciljem predviđenim u Planu informiranja i promoviranja</a:t>
                      </a:r>
                    </a:p>
                  </a:txBody>
                  <a:tcPr marL="67901" marR="67901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10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283"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1.2</a:t>
                      </a:r>
                    </a:p>
                  </a:txBody>
                  <a:tcPr marL="67901" marR="67901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aktivnosti i s njima povezani troškovi  ne zadovoljavaju ispunjenje cilja u potpunosti</a:t>
                      </a:r>
                    </a:p>
                  </a:txBody>
                  <a:tcPr marL="67901" marR="67901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5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6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7901" marR="67901" marT="0" marB="0" anchor="ctr">
                    <a:solidFill>
                      <a:srgbClr val="A6433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Vrsta aktivnosti predviđenih u Planu informiranja i promoviranja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(bodovi za različite aktivnosti se ne zbrajaju, a upisuje se broj bodova samo za aktivnosti koje imaju najveći broj bodova)</a:t>
                      </a:r>
                    </a:p>
                  </a:txBody>
                  <a:tcPr marL="67901" marR="67901" marT="0" marB="0" anchor="ctr">
                    <a:solidFill>
                      <a:srgbClr val="A6433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Najviše  4</a:t>
                      </a:r>
                    </a:p>
                  </a:txBody>
                  <a:tcPr marL="67901" marR="67901" marT="0" marB="0" anchor="ctr">
                    <a:solidFill>
                      <a:srgbClr val="A643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278"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40385" algn="l"/>
                        </a:tabLst>
                      </a:pPr>
                      <a:r>
                        <a:rPr lang="hr-HR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</a:t>
                      </a:r>
                    </a:p>
                  </a:txBody>
                  <a:tcPr marL="68580" marR="6858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	izrada promotivnih materijala koji mogu biti u obliku različitih medija i multimedijalnih proizvoda</a:t>
                      </a:r>
                    </a:p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	zakup oglasnog prostora</a:t>
                      </a:r>
                    </a:p>
                  </a:txBody>
                  <a:tcPr marL="67901" marR="67901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1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5562"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40385" algn="l"/>
                        </a:tabLst>
                      </a:pPr>
                      <a:r>
                        <a:rPr lang="hr-HR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</a:t>
                      </a:r>
                    </a:p>
                  </a:txBody>
                  <a:tcPr marL="68580" marR="6858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	sudjelovanja korisnika na sajmovima, izložbama, manifestacijama i drugim namjenskim promotivnim događanjima gdje će se promovirati proizvodi iz sustava kvalitete i ekološki poljoprivredni proizvodi,</a:t>
                      </a:r>
                    </a:p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	sudjelovanja korisnika na radionicama, seminarima i konferencijama</a:t>
                      </a:r>
                    </a:p>
                  </a:txBody>
                  <a:tcPr marL="67901" marR="67901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2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5562"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40385" algn="l"/>
                        </a:tabLst>
                      </a:pPr>
                      <a:r>
                        <a:rPr lang="hr-HR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2.3</a:t>
                      </a:r>
                    </a:p>
                  </a:txBody>
                  <a:tcPr marL="68580" marR="6858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	organizacija sajmova, izložbi, manifestacija i drugih namjenskih promotivnih događanja gdje će se promovirati proizvodi iz sustava kvalitete i ekološki poljoprivredni proizvodi</a:t>
                      </a:r>
                    </a:p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	organizacija radionica, seminara i konferencija</a:t>
                      </a:r>
                    </a:p>
                  </a:txBody>
                  <a:tcPr marL="67901" marR="67901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7901" marR="67901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90845"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40385" algn="l"/>
                        </a:tabLst>
                      </a:pPr>
                      <a:r>
                        <a:rPr lang="hr-HR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2.4</a:t>
                      </a:r>
                    </a:p>
                  </a:txBody>
                  <a:tcPr marL="68580" marR="6858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	izrada, razvoj i održavanje interaktivne mrežne stranice skupine/udruge namijenjene promoviranju proizvoda iz sustava kvalitete i ekoloških proizvoda</a:t>
                      </a:r>
                    </a:p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	informativne i promotivne aktivnosti putem različitih kanala komunikacije, aktivnosti na prodajnim mjestima od nacionalnog ili EU značaja ili kroz </a:t>
                      </a:r>
                      <a:r>
                        <a:rPr lang="hr-HR" sz="10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HoReCa</a:t>
                      </a:r>
                      <a:r>
                        <a:rPr lang="hr-HR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kanale</a:t>
                      </a:r>
                    </a:p>
                  </a:txBody>
                  <a:tcPr marL="67901" marR="67901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7901" marR="67901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0" dirty="0">
                          <a:effectLst/>
                        </a:rPr>
                        <a:t>3</a:t>
                      </a: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solidFill>
                      <a:srgbClr val="A6433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chemeClr val="bg1"/>
                          </a:solidFill>
                          <a:effectLst/>
                        </a:rPr>
                        <a:t>Broj različitih aktivnosti predviđenih u Planu informiranja i promoviranja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chemeClr val="bg1"/>
                          </a:solidFill>
                          <a:effectLst/>
                        </a:rPr>
                        <a:t>(bodovi se dodjeljuju za broj aktivnosti od 8 ukupno navedenih u prethodnom kriteriju)</a:t>
                      </a:r>
                    </a:p>
                  </a:txBody>
                  <a:tcPr marL="67901" marR="67901" marT="0" marB="0" anchor="ctr">
                    <a:solidFill>
                      <a:srgbClr val="A6433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chemeClr val="bg1"/>
                          </a:solidFill>
                          <a:effectLst/>
                        </a:rPr>
                        <a:t>Najviše 4</a:t>
                      </a:r>
                      <a:endParaRPr lang="hr-HR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solidFill>
                      <a:srgbClr val="A643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4521"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40385" algn="l"/>
                        </a:tabLst>
                      </a:pPr>
                      <a:r>
                        <a:rPr lang="hr-HR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</a:t>
                      </a:r>
                    </a:p>
                  </a:txBody>
                  <a:tcPr marL="68580" marR="6858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40385" algn="l"/>
                        </a:tabLst>
                      </a:pPr>
                      <a:r>
                        <a:rPr lang="hr-HR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jedna aktivnost</a:t>
                      </a:r>
                    </a:p>
                  </a:txBody>
                  <a:tcPr marL="68580" marR="6858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40385" algn="l"/>
                        </a:tabLst>
                      </a:pPr>
                      <a:r>
                        <a:rPr lang="hr-HR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4521"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40385" algn="l"/>
                        </a:tabLst>
                      </a:pPr>
                      <a:r>
                        <a:rPr lang="hr-HR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3.2</a:t>
                      </a:r>
                    </a:p>
                  </a:txBody>
                  <a:tcPr marL="68580" marR="6858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40385" algn="l"/>
                        </a:tabLst>
                      </a:pPr>
                      <a:r>
                        <a:rPr lang="hr-HR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dvije do četiri različite aktivnosti</a:t>
                      </a:r>
                    </a:p>
                  </a:txBody>
                  <a:tcPr marL="68580" marR="6858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40385" algn="l"/>
                        </a:tabLst>
                      </a:pPr>
                      <a:r>
                        <a:rPr lang="hr-HR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4521"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40385" algn="l"/>
                        </a:tabLst>
                      </a:pPr>
                      <a:r>
                        <a:rPr lang="hr-HR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3.3</a:t>
                      </a:r>
                    </a:p>
                  </a:txBody>
                  <a:tcPr marL="68580" marR="6858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40385" algn="l"/>
                        </a:tabLst>
                      </a:pPr>
                      <a:r>
                        <a:rPr lang="hr-HR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pet do sedam različitih aktivnosti</a:t>
                      </a:r>
                    </a:p>
                  </a:txBody>
                  <a:tcPr marL="68580" marR="6858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40385" algn="l"/>
                        </a:tabLst>
                      </a:pPr>
                      <a:r>
                        <a:rPr lang="hr-HR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4521"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40385" algn="l"/>
                        </a:tabLst>
                      </a:pPr>
                      <a:r>
                        <a:rPr lang="hr-HR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3.4</a:t>
                      </a:r>
                    </a:p>
                  </a:txBody>
                  <a:tcPr marL="68580" marR="6858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40385" algn="l"/>
                        </a:tabLst>
                      </a:pPr>
                      <a:r>
                        <a:rPr lang="hr-HR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osam različitih aktivnosti</a:t>
                      </a:r>
                    </a:p>
                  </a:txBody>
                  <a:tcPr marL="68580" marR="6858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40385" algn="l"/>
                        </a:tabLst>
                      </a:pPr>
                      <a:r>
                        <a:rPr lang="hr-H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4605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7901" marR="67901" marT="0" marB="0" anchor="ctr">
                    <a:solidFill>
                      <a:srgbClr val="A6433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Doprinos Plana informiranja i promoviranja uključivanju novih proizvođača u sustave kvalitete</a:t>
                      </a:r>
                    </a:p>
                  </a:txBody>
                  <a:tcPr marL="67901" marR="67901" marT="0" marB="0" anchor="ctr">
                    <a:solidFill>
                      <a:srgbClr val="A6433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Najviše 2</a:t>
                      </a:r>
                    </a:p>
                  </a:txBody>
                  <a:tcPr marL="67901" marR="67901" marT="0" marB="0" anchor="ctr">
                    <a:solidFill>
                      <a:srgbClr val="A643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034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4.1.</a:t>
                      </a:r>
                      <a:r>
                        <a:rPr lang="hr-HR" sz="1000" dirty="0">
                          <a:effectLst/>
                        </a:rPr>
                        <a:t>. 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najmanje jedna od aktivnosti Plana informiranja i promoviranja izravno doprinosi uključivanju novih proizvođača u sustave kvalitete</a:t>
                      </a:r>
                    </a:p>
                  </a:txBody>
                  <a:tcPr marL="67901" marR="67901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799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MAKSIMALNI BROJ BODOVA  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solidFill>
                      <a:srgbClr val="A6433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hr-HR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solidFill>
                      <a:srgbClr val="A643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672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PRAG PROLAZNOSTI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solidFill>
                      <a:srgbClr val="A6433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hr-HR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solidFill>
                      <a:srgbClr val="A643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5837" y="658185"/>
            <a:ext cx="768163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913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1104" y="456692"/>
            <a:ext cx="4147022" cy="4058920"/>
          </a:xfrm>
          <a:prstGeom prst="rect">
            <a:avLst/>
          </a:prstGeom>
          <a:solidFill>
            <a:srgbClr val="5D839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 Normal" charset="0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824" y="2890011"/>
            <a:ext cx="3974302" cy="1115064"/>
          </a:xfrm>
        </p:spPr>
        <p:txBody>
          <a:bodyPr>
            <a:noAutofit/>
          </a:bodyPr>
          <a:lstStyle/>
          <a:p>
            <a:r>
              <a:rPr lang="hr-HR" sz="1800" b="1" dirty="0">
                <a:solidFill>
                  <a:schemeClr val="bg1"/>
                </a:solidFill>
                <a:latin typeface="Tahoma Normal"/>
              </a:rPr>
              <a:t>PROVEDBA TIPA OPERACIJE 9.1.1 „USPOSTAVA PROIZVOĐAČKIH GRUPA I ORGANIZACIJA” </a:t>
            </a:r>
            <a:endParaRPr lang="en-US" sz="1800" b="1" dirty="0">
              <a:solidFill>
                <a:schemeClr val="bg1"/>
              </a:solidFill>
              <a:latin typeface="Tahoma Norm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3824" y="718314"/>
            <a:ext cx="3815080" cy="2113280"/>
          </a:xfrm>
        </p:spPr>
        <p:txBody>
          <a:bodyPr anchor="t" anchorCtr="0">
            <a:normAutofit/>
          </a:bodyPr>
          <a:lstStyle/>
          <a:p>
            <a:pPr algn="l">
              <a:spcBef>
                <a:spcPts val="1200"/>
              </a:spcBef>
            </a:pPr>
            <a:r>
              <a:rPr lang="en-US" sz="2600" b="1" dirty="0">
                <a:latin typeface="Tahoma" charset="0"/>
                <a:ea typeface="Tahoma" charset="0"/>
                <a:cs typeface="Tahoma" charset="0"/>
              </a:rPr>
              <a:t>PROGRAM </a:t>
            </a:r>
            <a:br>
              <a:rPr lang="en-US" sz="2600" b="1" dirty="0">
                <a:latin typeface="Tahoma" charset="0"/>
                <a:ea typeface="Tahoma" charset="0"/>
                <a:cs typeface="Tahoma" charset="0"/>
              </a:rPr>
            </a:br>
            <a:r>
              <a:rPr lang="en-US" sz="2600" b="1" dirty="0">
                <a:latin typeface="Tahoma" charset="0"/>
                <a:ea typeface="Tahoma" charset="0"/>
                <a:cs typeface="Tahoma" charset="0"/>
              </a:rPr>
              <a:t>RURALNOG RAZVOJA </a:t>
            </a:r>
            <a:r>
              <a:rPr lang="en-US" sz="2600" dirty="0">
                <a:latin typeface="Tahoma" charset="0"/>
                <a:ea typeface="Tahoma" charset="0"/>
                <a:cs typeface="Tahoma" charset="0"/>
              </a:rPr>
              <a:t>REPUBLIKE HRVATSKE </a:t>
            </a:r>
            <a:br>
              <a:rPr lang="en-US" sz="2600" dirty="0">
                <a:latin typeface="Tahoma" charset="0"/>
                <a:ea typeface="Tahoma" charset="0"/>
                <a:cs typeface="Tahoma" charset="0"/>
              </a:rPr>
            </a:br>
            <a:r>
              <a:rPr lang="en-US" sz="2600" dirty="0">
                <a:latin typeface="Tahoma" charset="0"/>
                <a:ea typeface="Tahoma" charset="0"/>
                <a:cs typeface="Tahoma" charset="0"/>
              </a:rPr>
              <a:t>ZA RAZDOBLJE </a:t>
            </a:r>
            <a:br>
              <a:rPr lang="en-US" sz="2600" dirty="0">
                <a:latin typeface="Tahoma" charset="0"/>
                <a:ea typeface="Tahoma" charset="0"/>
                <a:cs typeface="Tahoma" charset="0"/>
              </a:rPr>
            </a:br>
            <a:r>
              <a:rPr lang="en-US" sz="2600" dirty="0">
                <a:latin typeface="Tahoma" charset="0"/>
                <a:ea typeface="Tahoma" charset="0"/>
                <a:cs typeface="Tahoma" charset="0"/>
              </a:rPr>
              <a:t>2014. – 2020.</a:t>
            </a:r>
            <a:endParaRPr lang="en-US" sz="19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46706" y="5067759"/>
            <a:ext cx="3611880" cy="47450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charset="0"/>
                <a:ea typeface="Tahoma" charset="0"/>
                <a:cs typeface="Tahoma" charset="0"/>
              </a:rPr>
              <a:t>Zagreb</a:t>
            </a:r>
            <a:r>
              <a:rPr kumimoji="0" lang="hr-HR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charset="0"/>
                <a:ea typeface="Tahoma" charset="0"/>
                <a:cs typeface="Tahoma" charset="0"/>
              </a:rPr>
              <a:t>, veljača 2019.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66614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4022</TotalTime>
  <Words>3406</Words>
  <Application>Microsoft Office PowerPoint</Application>
  <PresentationFormat>Prikaz na zaslonu (4:3)</PresentationFormat>
  <Paragraphs>573</Paragraphs>
  <Slides>36</Slides>
  <Notes>26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3</vt:i4>
      </vt:variant>
      <vt:variant>
        <vt:lpstr>Naslovi slajdova</vt:lpstr>
      </vt:variant>
      <vt:variant>
        <vt:i4>36</vt:i4>
      </vt:variant>
    </vt:vector>
  </HeadingPairs>
  <TitlesOfParts>
    <vt:vector size="46" baseType="lpstr">
      <vt:lpstr>Arial</vt:lpstr>
      <vt:lpstr>Calibri</vt:lpstr>
      <vt:lpstr>Eras Bold ITC</vt:lpstr>
      <vt:lpstr>Tahoma</vt:lpstr>
      <vt:lpstr>Tahoma Normal</vt:lpstr>
      <vt:lpstr>Times New Roman</vt:lpstr>
      <vt:lpstr>Wingdings</vt:lpstr>
      <vt:lpstr>Default Theme</vt:lpstr>
      <vt:lpstr>1_Default Theme</vt:lpstr>
      <vt:lpstr>2_Default Theme</vt:lpstr>
      <vt:lpstr>PROGRAM  RURALNOG RAZVOJA REPUBLIKE HRVATSKE  ZA RAZDOBLJE 2014. – 2020.  </vt:lpstr>
      <vt:lpstr>Prihvatljivi korisnici</vt:lpstr>
      <vt:lpstr>Uvjeti prihvatljivosti </vt:lpstr>
      <vt:lpstr>Prihvatljivi AKTIVNOSTI/TROŠKOVI</vt:lpstr>
      <vt:lpstr>POTPORA</vt:lpstr>
      <vt:lpstr>PLAN informiranja i promoviranja</vt:lpstr>
      <vt:lpstr>Kriteriji odabira</vt:lpstr>
      <vt:lpstr>Kriteriji Ocjenjivanja plana informiranja i promoviranja</vt:lpstr>
      <vt:lpstr>PROGRAM  RURALNOG RAZVOJA REPUBLIKE HRVATSKE  ZA RAZDOBLJE  2014. – 2020.</vt:lpstr>
      <vt:lpstr>Prihvatljivi korisnici</vt:lpstr>
      <vt:lpstr>Uvjeti prihvatljivosti </vt:lpstr>
      <vt:lpstr>Prihvatljivi TROŠKOVI</vt:lpstr>
      <vt:lpstr> Potpora  </vt:lpstr>
      <vt:lpstr>VRIJEDNOST UTRŽENE PROIZVODNJE</vt:lpstr>
      <vt:lpstr>KRITERIJI ODABIRA</vt:lpstr>
      <vt:lpstr>KRITERIJI ODABIRA</vt:lpstr>
      <vt:lpstr>PROGRAM  RURALNOG RAZVOJA REPUBLIKE HRVATSKE  ZA RAZDOBLJE  2014. – 2020.</vt:lpstr>
      <vt:lpstr>Prihvatljivi korisnici</vt:lpstr>
      <vt:lpstr>Prihvatljivi PARTNERI</vt:lpstr>
      <vt:lpstr>Uvjeti prihvatljivosti </vt:lpstr>
      <vt:lpstr>Prihvatljivi TROŠKOVI</vt:lpstr>
      <vt:lpstr> Potpora  </vt:lpstr>
      <vt:lpstr>KRITERIJI ODABIRA</vt:lpstr>
      <vt:lpstr>PROGRAM  RURALNOG RAZVOJA REPUBLIKE HRVATSKE  ZA RAZDOBLJE  2014. – 2020.</vt:lpstr>
      <vt:lpstr>Prihvatljivi korisnici</vt:lpstr>
      <vt:lpstr>Prihvatljivi PARTNERI</vt:lpstr>
      <vt:lpstr>Uvjeti prihvatljivosti </vt:lpstr>
      <vt:lpstr>Prihvatljivi TROŠKOVI</vt:lpstr>
      <vt:lpstr> Potpora  </vt:lpstr>
      <vt:lpstr>KRITERIJI ODABIRA</vt:lpstr>
      <vt:lpstr>PROGRAM  RURALNOG RAZVOJA REPUBLIKE HRVATSKE  ZA RAZDOBLJE  2014. – 2020.</vt:lpstr>
      <vt:lpstr>Prihvatljivi korisnici</vt:lpstr>
      <vt:lpstr>Uvjeti prihvatljivosti </vt:lpstr>
      <vt:lpstr>Prihvatljivi TROŠKOVI</vt:lpstr>
      <vt:lpstr> Potpora  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 krasic</dc:creator>
  <cp:lastModifiedBy>Ivan Ciprijan</cp:lastModifiedBy>
  <cp:revision>297</cp:revision>
  <cp:lastPrinted>2018-04-16T13:18:11Z</cp:lastPrinted>
  <dcterms:created xsi:type="dcterms:W3CDTF">2018-03-02T12:00:19Z</dcterms:created>
  <dcterms:modified xsi:type="dcterms:W3CDTF">2019-02-08T13:52:57Z</dcterms:modified>
</cp:coreProperties>
</file>